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1"/>
  </p:notesMasterIdLst>
  <p:sldIdLst>
    <p:sldId id="256" r:id="rId2"/>
    <p:sldId id="265" r:id="rId3"/>
    <p:sldId id="266" r:id="rId4"/>
    <p:sldId id="321" r:id="rId5"/>
    <p:sldId id="261" r:id="rId6"/>
    <p:sldId id="296" r:id="rId7"/>
    <p:sldId id="360" r:id="rId8"/>
    <p:sldId id="355" r:id="rId9"/>
    <p:sldId id="356" r:id="rId10"/>
    <p:sldId id="353" r:id="rId11"/>
    <p:sldId id="354" r:id="rId12"/>
    <p:sldId id="323" r:id="rId13"/>
    <p:sldId id="361" r:id="rId14"/>
    <p:sldId id="336" r:id="rId15"/>
    <p:sldId id="322" r:id="rId16"/>
    <p:sldId id="359" r:id="rId17"/>
    <p:sldId id="271" r:id="rId18"/>
    <p:sldId id="312" r:id="rId19"/>
    <p:sldId id="318" r:id="rId20"/>
    <p:sldId id="363" r:id="rId21"/>
    <p:sldId id="269" r:id="rId22"/>
    <p:sldId id="364" r:id="rId23"/>
    <p:sldId id="536" r:id="rId24"/>
    <p:sldId id="315" r:id="rId25"/>
    <p:sldId id="330" r:id="rId26"/>
    <p:sldId id="366" r:id="rId27"/>
    <p:sldId id="328" r:id="rId28"/>
    <p:sldId id="272" r:id="rId29"/>
    <p:sldId id="268" r:id="rId30"/>
    <p:sldId id="358" r:id="rId31"/>
    <p:sldId id="329" r:id="rId32"/>
    <p:sldId id="270" r:id="rId33"/>
    <p:sldId id="362" r:id="rId34"/>
    <p:sldId id="538" r:id="rId35"/>
    <p:sldId id="313" r:id="rId36"/>
    <p:sldId id="314" r:id="rId37"/>
    <p:sldId id="310" r:id="rId38"/>
    <p:sldId id="311" r:id="rId39"/>
    <p:sldId id="53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984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9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1" y="0"/>
            <a:ext cx="91318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2000" y="4924425"/>
            <a:ext cx="9132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CE5CD"/>
                </a:solidFill>
              </a:rPr>
              <a:t>Beamline Optics and Modeling School 2023 (BLOMS)</a:t>
            </a:r>
            <a:endParaRPr sz="1000" b="1">
              <a:solidFill>
                <a:srgbClr val="FCE5CD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</a:t>
            </a:r>
            <a:r>
              <a:rPr lang="en-GB" sz="1000" b="1" dirty="0">
                <a:solidFill>
                  <a:srgbClr val="FCE5CD"/>
                </a:solidFill>
              </a:rPr>
              <a:t>WOFRY                                                                    M. Sanchez del Rio</a:t>
            </a:r>
            <a:r>
              <a:rPr lang="en" sz="1000" b="1" dirty="0">
                <a:solidFill>
                  <a:srgbClr val="FCE5CD"/>
                </a:solidFill>
              </a:rPr>
              <a:t>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auto"/>
        <p:txBody>
          <a:bodyPr/>
          <a:lstStyle/>
          <a:p>
            <a:pPr lvl="0">
              <a:defRPr/>
            </a:pPr>
            <a:fld id="{86CB4B4D-7CA3-9044-876B-883B54F8677D}" type="slidenum">
              <a:rPr lang="uk-UA"/>
              <a:t>‹#›</a:t>
            </a:fld>
            <a:endParaRPr lang="uk-UA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l Title of Presentation l Date of Presentation l Author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742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1573639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200372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823500"/>
            <a:ext cx="5612400" cy="2673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270"/>
              </a:spcAft>
              <a:buFont typeface="Arial" pitchFamily="34" charset="0"/>
              <a:buNone/>
              <a:defRPr sz="2520">
                <a:solidFill>
                  <a:schemeClr val="bg1"/>
                </a:solidFill>
              </a:defRPr>
            </a:lvl1pPr>
            <a:lvl2pPr marL="0" indent="0">
              <a:spcBef>
                <a:spcPts val="360"/>
              </a:spcBef>
              <a:spcAft>
                <a:spcPts val="0"/>
              </a:spcAft>
              <a:buFont typeface="Arial" pitchFamily="34" charset="0"/>
              <a:buNone/>
              <a:defRPr sz="234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025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180"/>
              </a:spcAft>
              <a:buSzPct val="80000"/>
              <a:buNone/>
              <a:defRPr sz="1575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35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823500"/>
            <a:ext cx="2574000" cy="2673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OASYS-Coherence transport | HERCULES2023</a:t>
            </a:r>
          </a:p>
        </p:txBody>
      </p:sp>
    </p:spTree>
    <p:extLst>
      <p:ext uri="{BB962C8B-B14F-4D97-AF65-F5344CB8AC3E}">
        <p14:creationId xmlns:p14="http://schemas.microsoft.com/office/powerpoint/2010/main" val="300142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4" r:id="rId4"/>
    <p:sldLayoutId id="2147483679" r:id="rId5"/>
    <p:sldLayoutId id="2147483680" r:id="rId6"/>
    <p:sldLayoutId id="2147483681" r:id="rId7"/>
    <p:sldLayoutId id="214748368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png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hyperlink" Target="https://youtu.be/h24RrJZaQ8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107/S1600577522008736" TargetMode="External"/><Relationship Id="rId3" Type="http://schemas.openxmlformats.org/officeDocument/2006/relationships/oleObject" Target="../embeddings/oleObject3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7/12.227423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07/S1600577522008736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6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27.emf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/org/10.1209/0295-5075/aca4ef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89.emf"/><Relationship Id="rId4" Type="http://schemas.openxmlformats.org/officeDocument/2006/relationships/oleObject" Target="../embeddings/oleObject5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tRkhSphrNybnI_-rflk7bG2dUEJ9CVuZ?usp=drive_link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asys-kit/documents/blob/master/zoom_propagator_pirro_thesis.pdf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image" Target="../media/image102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0" dirty="0"/>
              <a:t>Introduction to WOFRY</a:t>
            </a: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Transport of coherence in a beamline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987C6-1497-4CE0-A58B-7E1BD7C97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10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531808" y="238256"/>
            <a:ext cx="9039600" cy="5826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sz="1200" b="1" cap="all" dirty="0">
                <a:solidFill>
                  <a:srgbClr val="FFFFFF"/>
                </a:solidFill>
              </a:rPr>
              <a:t>EBS – ESRF </a:t>
            </a:r>
            <a:r>
              <a:rPr lang="en-US" sz="1200" b="1" cap="all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0098D4"/>
                </a:solidFill>
              </a:rPr>
              <a:t>U18 2m @ 8 keV L=2m observed at 30m</a:t>
            </a:r>
            <a:endParaRPr sz="1200" b="1" cap="all" dirty="0">
              <a:solidFill>
                <a:srgbClr val="FFFFFF"/>
              </a:solidFill>
            </a:endParaRPr>
          </a:p>
        </p:txBody>
      </p:sp>
      <p:grpSp>
        <p:nvGrpSpPr>
          <p:cNvPr id="95" name="Group 95"/>
          <p:cNvGrpSpPr/>
          <p:nvPr/>
        </p:nvGrpSpPr>
        <p:grpSpPr>
          <a:xfrm>
            <a:off x="2743200" y="742950"/>
            <a:ext cx="1898692" cy="4130638"/>
            <a:chOff x="0" y="0"/>
            <a:chExt cx="2531587" cy="5507516"/>
          </a:xfrm>
        </p:grpSpPr>
        <p:pic>
          <p:nvPicPr>
            <p:cNvPr id="91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961" y="1606218"/>
              <a:ext cx="2520627" cy="2520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image7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2998273"/>
              <a:ext cx="2531588" cy="25092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image8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0961" y="0"/>
              <a:ext cx="2486900" cy="24868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4" name="image9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9285" y="558171"/>
              <a:ext cx="1683790" cy="5126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96" name="image10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4168" y="1111784"/>
            <a:ext cx="992271" cy="3217223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2717901" y="742950"/>
            <a:ext cx="1906913" cy="4130639"/>
          </a:xfrm>
          <a:prstGeom prst="rect">
            <a:avLst/>
          </a:prstGeom>
          <a:ln w="101600">
            <a:solidFill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 sz="1050"/>
          </a:p>
        </p:txBody>
      </p:sp>
      <p:pic>
        <p:nvPicPr>
          <p:cNvPr id="99" name="image12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28787" y="573605"/>
            <a:ext cx="2737214" cy="2138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13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15344" y="2712483"/>
            <a:ext cx="2549813" cy="17031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1277999" y="-49107"/>
            <a:ext cx="6458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100" dirty="0"/>
              <a:t>Big increase of brightness and transverse coherence</a:t>
            </a:r>
          </a:p>
          <a:p>
            <a:endParaRPr lang="en-US" sz="27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585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-5813"/>
            <a:ext cx="8954100" cy="677078"/>
          </a:xfrm>
        </p:spPr>
        <p:txBody>
          <a:bodyPr/>
          <a:lstStyle/>
          <a:p>
            <a:pPr>
              <a:buNone/>
            </a:pPr>
            <a:r>
              <a:rPr lang="en-US" sz="3200" dirty="0"/>
              <a:t>ALS-U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79B97-BA40-A34B-B2DB-5E6753CD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0" y="1543050"/>
            <a:ext cx="4343400" cy="15243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5EE9B-481D-1248-9B6C-41EC56557F0D}"/>
              </a:ext>
            </a:extLst>
          </p:cNvPr>
          <p:cNvSpPr txBox="1"/>
          <p:nvPr/>
        </p:nvSpPr>
        <p:spPr>
          <a:xfrm>
            <a:off x="3336420" y="1926223"/>
            <a:ext cx="519694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Linac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B97D2-74F5-2A4E-9BF7-E00930A43B14}"/>
              </a:ext>
            </a:extLst>
          </p:cNvPr>
          <p:cNvSpPr txBox="1"/>
          <p:nvPr/>
        </p:nvSpPr>
        <p:spPr>
          <a:xfrm>
            <a:off x="4395153" y="1828175"/>
            <a:ext cx="543740" cy="352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Booster</a:t>
            </a:r>
          </a:p>
          <a:p>
            <a:pPr algn="ctr"/>
            <a:r>
              <a:rPr lang="en-US" sz="788" dirty="0">
                <a:solidFill>
                  <a:schemeClr val="bg1">
                    <a:lumMod val="50000"/>
                  </a:schemeClr>
                </a:solidFill>
                <a:latin typeface="Arial Narrow" charset="0"/>
                <a:ea typeface="Arial Narrow" charset="0"/>
                <a:cs typeface="Arial Narrow" charset="0"/>
              </a:rPr>
              <a:t>(existing)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A6938-D0B0-AF4E-9081-6E3723E9FD43}"/>
              </a:ext>
            </a:extLst>
          </p:cNvPr>
          <p:cNvSpPr txBox="1"/>
          <p:nvPr/>
        </p:nvSpPr>
        <p:spPr>
          <a:xfrm>
            <a:off x="5424870" y="800100"/>
            <a:ext cx="942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ea typeface="Arial Narrow" charset="0"/>
                <a:cs typeface="Calibri" panose="020F0502020204030204" pitchFamily="34" charset="0"/>
              </a:rPr>
              <a:t>Transfer lines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E9A616-779B-1F49-908E-88DAE073C80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896314" y="1054016"/>
            <a:ext cx="218737" cy="100338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867308-2561-D348-8852-788BC6917866}"/>
              </a:ext>
            </a:extLst>
          </p:cNvPr>
          <p:cNvCxnSpPr>
            <a:cxnSpLocks/>
          </p:cNvCxnSpPr>
          <p:nvPr/>
        </p:nvCxnSpPr>
        <p:spPr>
          <a:xfrm flipH="1" flipV="1">
            <a:off x="5531317" y="2831085"/>
            <a:ext cx="183686" cy="190632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8788B57-5CEE-AA44-9B37-BEF5B7BF6E41}"/>
              </a:ext>
            </a:extLst>
          </p:cNvPr>
          <p:cNvCxnSpPr>
            <a:cxnSpLocks/>
          </p:cNvCxnSpPr>
          <p:nvPr/>
        </p:nvCxnSpPr>
        <p:spPr>
          <a:xfrm flipV="1">
            <a:off x="2819382" y="2693786"/>
            <a:ext cx="438168" cy="410579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FDBAC-2485-9446-B17E-72237339A682}"/>
              </a:ext>
            </a:extLst>
          </p:cNvPr>
          <p:cNvSpPr/>
          <p:nvPr/>
        </p:nvSpPr>
        <p:spPr>
          <a:xfrm>
            <a:off x="4654949" y="3004438"/>
            <a:ext cx="29146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9BA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storage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existing tunnel optimized for low emittance and high soft x-ray brightness and coherent flux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05D15-4271-C740-95E4-396419A84139}"/>
              </a:ext>
            </a:extLst>
          </p:cNvPr>
          <p:cNvSpPr/>
          <p:nvPr/>
        </p:nvSpPr>
        <p:spPr>
          <a:xfrm>
            <a:off x="831339" y="3079548"/>
            <a:ext cx="31120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chemeClr val="bg2">
                  <a:lumMod val="75000"/>
                </a:scheme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2.0 GeV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accumulator ring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full-energy swap-out injection and recovery of bunch trains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94C25A-56D3-174C-A234-EC726E8219B5}"/>
              </a:ext>
            </a:extLst>
          </p:cNvPr>
          <p:cNvSpPr/>
          <p:nvPr/>
        </p:nvSpPr>
        <p:spPr>
          <a:xfrm>
            <a:off x="2000250" y="1026477"/>
            <a:ext cx="297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7198" lvl="1">
              <a:buClr>
                <a:srgbClr val="63666A">
                  <a:lumMod val="75000"/>
                </a:srgbClr>
              </a:buClr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full-length 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undulators 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optimized for high coherent flux</a:t>
            </a:r>
            <a:endParaRPr lang="en-US" sz="1050" b="1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 flipH="1">
            <a:off x="4034173" y="1423166"/>
            <a:ext cx="159087" cy="208745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060246-670A-9C4C-BA36-3F253CD04861}"/>
              </a:ext>
            </a:extLst>
          </p:cNvPr>
          <p:cNvCxnSpPr>
            <a:cxnSpLocks/>
          </p:cNvCxnSpPr>
          <p:nvPr/>
        </p:nvCxnSpPr>
        <p:spPr>
          <a:xfrm>
            <a:off x="4194919" y="1423208"/>
            <a:ext cx="1121085" cy="288144"/>
          </a:xfrm>
          <a:prstGeom prst="straightConnector1">
            <a:avLst/>
          </a:prstGeom>
          <a:ln w="25400" cap="rnd">
            <a:solidFill>
              <a:schemeClr val="bg2">
                <a:lumMod val="75000"/>
              </a:schemeClr>
            </a:solidFill>
            <a:tailEnd type="arrow"/>
          </a:ln>
          <a:effectLst>
            <a:glow rad="25400">
              <a:schemeClr val="bg1">
                <a:alpha val="98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11181" y="3304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98141B-E8EB-3249-B2B1-D2706BD8EC15}"/>
              </a:ext>
            </a:extLst>
          </p:cNvPr>
          <p:cNvGrpSpPr/>
          <p:nvPr/>
        </p:nvGrpSpPr>
        <p:grpSpPr>
          <a:xfrm>
            <a:off x="6457951" y="285751"/>
            <a:ext cx="1497578" cy="2467946"/>
            <a:chOff x="8493651" y="1008862"/>
            <a:chExt cx="2525845" cy="4663986"/>
          </a:xfrm>
        </p:grpSpPr>
        <p:pic>
          <p:nvPicPr>
            <p:cNvPr id="21" name="Picture 20" descr="beamspot_als.pdf">
              <a:extLst>
                <a:ext uri="{FF2B5EF4-FFF2-40B4-BE49-F238E27FC236}">
                  <a16:creationId xmlns:a16="http://schemas.microsoft.com/office/drawing/2014/main" id="{F7428C46-478D-BD4A-A1B1-404AEC148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4616" y="1314860"/>
              <a:ext cx="2521821" cy="1891367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19D8B2F-5175-5043-B42C-93512DF2CAF8}"/>
                </a:ext>
              </a:extLst>
            </p:cNvPr>
            <p:cNvSpPr/>
            <p:nvPr/>
          </p:nvSpPr>
          <p:spPr>
            <a:xfrm rot="5400000">
              <a:off x="9554131" y="3353430"/>
              <a:ext cx="533400" cy="30480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257169">
                <a:defRPr/>
              </a:pPr>
              <a:endParaRPr lang="en-US" sz="1013">
                <a:solidFill>
                  <a:prstClr val="white"/>
                </a:solidFill>
                <a:latin typeface="Arial"/>
                <a:ea typeface="ＭＳ Ｐゴシック"/>
                <a:cs typeface="ＭＳ Ｐゴシック"/>
              </a:endParaRPr>
            </a:p>
          </p:txBody>
        </p:sp>
        <p:pic>
          <p:nvPicPr>
            <p:cNvPr id="23" name="Picture 22" descr="beamspot_alsu.pdf">
              <a:extLst>
                <a:ext uri="{FF2B5EF4-FFF2-40B4-BE49-F238E27FC236}">
                  <a16:creationId xmlns:a16="http://schemas.microsoft.com/office/drawing/2014/main" id="{2E66923C-260F-5C41-A1ED-4CD54AA06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93651" y="3780040"/>
              <a:ext cx="2523744" cy="189280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A689D9-AC10-5A4E-B035-0932BA1A57CD}"/>
                </a:ext>
              </a:extLst>
            </p:cNvPr>
            <p:cNvSpPr txBox="1"/>
            <p:nvPr/>
          </p:nvSpPr>
          <p:spPr>
            <a:xfrm>
              <a:off x="9120789" y="1482263"/>
              <a:ext cx="1363185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Today’s ALS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6C515E-CCF5-C841-B586-2AAF73D33C10}"/>
                </a:ext>
              </a:extLst>
            </p:cNvPr>
            <p:cNvSpPr txBox="1"/>
            <p:nvPr/>
          </p:nvSpPr>
          <p:spPr>
            <a:xfrm>
              <a:off x="9159972" y="3943411"/>
              <a:ext cx="1268557" cy="469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784"/>
              <a:r>
                <a:rPr lang="en-US" sz="1013" dirty="0">
                  <a:solidFill>
                    <a:srgbClr val="FFFFFF"/>
                  </a:solidFill>
                  <a:latin typeface="Calibri"/>
                  <a:cs typeface="Calibri"/>
                </a:rPr>
                <a:t>Future ALS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6B4C47-AE14-A24D-BA99-7442E072E1EC}"/>
                </a:ext>
              </a:extLst>
            </p:cNvPr>
            <p:cNvSpPr txBox="1"/>
            <p:nvPr/>
          </p:nvSpPr>
          <p:spPr>
            <a:xfrm>
              <a:off x="8495753" y="1008862"/>
              <a:ext cx="2523743" cy="4690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defTabSz="685784"/>
              <a:r>
                <a:rPr lang="en-US" sz="1013" b="1" dirty="0">
                  <a:solidFill>
                    <a:srgbClr val="006BA6"/>
                  </a:solidFill>
                  <a:latin typeface="Calibri"/>
                  <a:cs typeface="Calibri"/>
                </a:rPr>
                <a:t>Electron Beam Profiles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1143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25C8-7293-467A-9AA9-8C650F3830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16A3-CB48-4E35-A31B-6B8F61E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we need is </a:t>
            </a:r>
            <a:r>
              <a:rPr lang="en-US" dirty="0">
                <a:solidFill>
                  <a:srgbClr val="FF0000"/>
                </a:solidFill>
              </a:rPr>
              <a:t>Cross Spectral Density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97D37-CD8D-4653-B4AE-6C47A586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3" y="645025"/>
            <a:ext cx="5740006" cy="41000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39FB2A-376C-47A8-840A-813B72648CDA}"/>
              </a:ext>
            </a:extLst>
          </p:cNvPr>
          <p:cNvCxnSpPr>
            <a:cxnSpLocks/>
          </p:cNvCxnSpPr>
          <p:nvPr/>
        </p:nvCxnSpPr>
        <p:spPr>
          <a:xfrm>
            <a:off x="4510730" y="2609019"/>
            <a:ext cx="1329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D3BD8B-1B48-4252-A2D9-3DBD29A6F08A}"/>
              </a:ext>
            </a:extLst>
          </p:cNvPr>
          <p:cNvSpPr txBox="1"/>
          <p:nvPr/>
        </p:nvSpPr>
        <p:spPr>
          <a:xfrm>
            <a:off x="6121203" y="2941134"/>
            <a:ext cx="1555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Coherent length</a:t>
            </a:r>
          </a:p>
          <a:p>
            <a:r>
              <a:rPr lang="en-US" dirty="0"/>
              <a:t>Can be defined</a:t>
            </a:r>
          </a:p>
          <a:p>
            <a:r>
              <a:rPr lang="en-US" dirty="0"/>
              <a:t>from some cuts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5AC29-64F1-4983-95D0-9C95245E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97" y="1872262"/>
            <a:ext cx="2857688" cy="90461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1796D2-BA0A-4C23-A9A8-F06C05C76C1F}"/>
              </a:ext>
            </a:extLst>
          </p:cNvPr>
          <p:cNvCxnSpPr>
            <a:cxnSpLocks/>
          </p:cNvCxnSpPr>
          <p:nvPr/>
        </p:nvCxnSpPr>
        <p:spPr>
          <a:xfrm>
            <a:off x="4572000" y="3310466"/>
            <a:ext cx="13292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2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86076"/>
              </p:ext>
            </p:extLst>
          </p:nvPr>
        </p:nvGraphicFramePr>
        <p:xfrm>
          <a:off x="2554288" y="2722563"/>
          <a:ext cx="63531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4" name="oleObj" r:id="rId3" imgW="4330700" imgH="457200" progId="Equation.DSMT4">
                  <p:embed/>
                </p:oleObj>
              </mc:Choice>
              <mc:Fallback>
                <p:oleObj name="oleObj" r:id="rId3" imgW="4330700" imgH="457200" progId="Equation.DSMT4">
                  <p:embed/>
                  <p:pic>
                    <p:nvPicPr>
                      <p:cNvPr id="36" name="Object 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 bwMode="auto">
                      <a:xfrm>
                        <a:off x="2554288" y="2722563"/>
                        <a:ext cx="6353175" cy="671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1537693" y="1197192"/>
            <a:ext cx="1422797" cy="548059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50"/>
          </a:p>
        </p:txBody>
      </p:sp>
      <p:grpSp>
        <p:nvGrpSpPr>
          <p:cNvPr id="5" name="Group 4"/>
          <p:cNvGrpSpPr/>
          <p:nvPr/>
        </p:nvGrpSpPr>
        <p:grpSpPr bwMode="auto">
          <a:xfrm rot="3248056">
            <a:off x="2377166" y="949395"/>
            <a:ext cx="1025691" cy="1145108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 bwMode="auto"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7" name="Arc 6"/>
            <p:cNvSpPr/>
            <p:nvPr/>
          </p:nvSpPr>
          <p:spPr bwMode="auto">
            <a:xfrm>
              <a:off x="5107522" y="491296"/>
              <a:ext cx="1367588" cy="1473795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8" name="Arc 7"/>
            <p:cNvSpPr/>
            <p:nvPr/>
          </p:nvSpPr>
          <p:spPr bwMode="auto">
            <a:xfrm>
              <a:off x="5245967" y="655966"/>
              <a:ext cx="1103548" cy="1362141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9" name="Arc 8"/>
            <p:cNvSpPr/>
            <p:nvPr/>
          </p:nvSpPr>
          <p:spPr bwMode="auto">
            <a:xfrm>
              <a:off x="5245967" y="808367"/>
              <a:ext cx="951148" cy="1067924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10" name="Group 9"/>
          <p:cNvGrpSpPr/>
          <p:nvPr/>
        </p:nvGrpSpPr>
        <p:grpSpPr bwMode="auto">
          <a:xfrm rot="1513439">
            <a:off x="2433684" y="920473"/>
            <a:ext cx="1025691" cy="1145109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 bwMode="auto"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2" name="Arc 11"/>
            <p:cNvSpPr/>
            <p:nvPr/>
          </p:nvSpPr>
          <p:spPr bwMode="auto">
            <a:xfrm>
              <a:off x="5107522" y="491296"/>
              <a:ext cx="1367588" cy="1473795"/>
            </a:xfrm>
            <a:prstGeom prst="arc">
              <a:avLst>
                <a:gd name="adj1" fmla="val 16200000"/>
                <a:gd name="adj2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3" name="Arc 12"/>
            <p:cNvSpPr/>
            <p:nvPr/>
          </p:nvSpPr>
          <p:spPr bwMode="auto">
            <a:xfrm>
              <a:off x="5245967" y="655967"/>
              <a:ext cx="1103548" cy="1362141"/>
            </a:xfrm>
            <a:prstGeom prst="arc">
              <a:avLst>
                <a:gd name="adj1" fmla="val 16200000"/>
                <a:gd name="adj2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4" name="Arc 13"/>
            <p:cNvSpPr/>
            <p:nvPr/>
          </p:nvSpPr>
          <p:spPr bwMode="auto">
            <a:xfrm>
              <a:off x="5245967" y="808367"/>
              <a:ext cx="951148" cy="1067924"/>
            </a:xfrm>
            <a:prstGeom prst="arc">
              <a:avLst>
                <a:gd name="adj1" fmla="val 16200000"/>
                <a:gd name="adj2" fmla="val 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15" name="Group 14"/>
          <p:cNvGrpSpPr/>
          <p:nvPr/>
        </p:nvGrpSpPr>
        <p:grpSpPr bwMode="auto">
          <a:xfrm rot="3248056">
            <a:off x="2651405" y="942822"/>
            <a:ext cx="1025691" cy="1145108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 bwMode="auto"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7" name="Arc 16"/>
            <p:cNvSpPr/>
            <p:nvPr/>
          </p:nvSpPr>
          <p:spPr bwMode="auto">
            <a:xfrm>
              <a:off x="5107522" y="491296"/>
              <a:ext cx="1367588" cy="1473795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8" name="Arc 17"/>
            <p:cNvSpPr/>
            <p:nvPr/>
          </p:nvSpPr>
          <p:spPr bwMode="auto">
            <a:xfrm>
              <a:off x="5245967" y="655966"/>
              <a:ext cx="1103548" cy="1362141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19" name="Arc 18"/>
            <p:cNvSpPr/>
            <p:nvPr/>
          </p:nvSpPr>
          <p:spPr bwMode="auto">
            <a:xfrm>
              <a:off x="5245967" y="808367"/>
              <a:ext cx="951148" cy="1067924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6E4174-C43E-4599-8A1F-A32511874F51}"/>
              </a:ext>
            </a:extLst>
          </p:cNvPr>
          <p:cNvGrpSpPr/>
          <p:nvPr/>
        </p:nvGrpSpPr>
        <p:grpSpPr>
          <a:xfrm>
            <a:off x="366339" y="2514827"/>
            <a:ext cx="1870379" cy="1377203"/>
            <a:chOff x="1652500" y="2577131"/>
            <a:chExt cx="1870379" cy="1377203"/>
          </a:xfrm>
        </p:grpSpPr>
        <p:sp>
          <p:nvSpPr>
            <p:cNvPr id="20" name="Oval 19"/>
            <p:cNvSpPr/>
            <p:nvPr/>
          </p:nvSpPr>
          <p:spPr bwMode="auto">
            <a:xfrm>
              <a:off x="1652500" y="3003081"/>
              <a:ext cx="1422797" cy="548059"/>
            </a:xfrm>
            <a:prstGeom prst="ellipse">
              <a:avLst/>
            </a:prstGeom>
            <a:solidFill>
              <a:srgbClr val="FFFF00">
                <a:alpha val="4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grpSp>
          <p:nvGrpSpPr>
            <p:cNvPr id="21" name="Group 20"/>
            <p:cNvGrpSpPr/>
            <p:nvPr/>
          </p:nvGrpSpPr>
          <p:grpSpPr bwMode="auto">
            <a:xfrm rot="2612354">
              <a:off x="2667442" y="2975795"/>
              <a:ext cx="576585" cy="676860"/>
              <a:chOff x="5107522" y="491296"/>
              <a:chExt cx="1367588" cy="1526811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5107522" y="1619447"/>
                <a:ext cx="195370" cy="195395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23" name="Arc 22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24" name="Arc 23"/>
              <p:cNvSpPr/>
              <p:nvPr/>
            </p:nvSpPr>
            <p:spPr bwMode="auto">
              <a:xfrm>
                <a:off x="5245967" y="655966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25" name="Arc 24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  <p:grpSp>
          <p:nvGrpSpPr>
            <p:cNvPr id="26" name="Group 25"/>
            <p:cNvGrpSpPr/>
            <p:nvPr/>
          </p:nvGrpSpPr>
          <p:grpSpPr bwMode="auto">
            <a:xfrm rot="3038845">
              <a:off x="2034320" y="2465774"/>
              <a:ext cx="1366302" cy="1610817"/>
              <a:chOff x="5107522" y="491296"/>
              <a:chExt cx="1367588" cy="1526811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219398" y="1678137"/>
                <a:ext cx="195370" cy="19539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28" name="Arc 27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29" name="Arc 28"/>
              <p:cNvSpPr/>
              <p:nvPr/>
            </p:nvSpPr>
            <p:spPr bwMode="auto">
              <a:xfrm>
                <a:off x="5245967" y="655966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0" name="Arc 29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  <p:grpSp>
          <p:nvGrpSpPr>
            <p:cNvPr id="31" name="Group 30"/>
            <p:cNvGrpSpPr/>
            <p:nvPr/>
          </p:nvGrpSpPr>
          <p:grpSpPr bwMode="auto">
            <a:xfrm rot="1513439">
              <a:off x="2361044" y="2577131"/>
              <a:ext cx="1025691" cy="1145109"/>
              <a:chOff x="5107522" y="491296"/>
              <a:chExt cx="1367588" cy="1526812"/>
            </a:xfrm>
          </p:grpSpPr>
          <p:sp>
            <p:nvSpPr>
              <p:cNvPr id="32" name="Oval 31"/>
              <p:cNvSpPr/>
              <p:nvPr/>
            </p:nvSpPr>
            <p:spPr bwMode="auto">
              <a:xfrm>
                <a:off x="5107522" y="1619447"/>
                <a:ext cx="195370" cy="19539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3" name="Arc 32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4" name="Arc 33"/>
              <p:cNvSpPr/>
              <p:nvPr/>
            </p:nvSpPr>
            <p:spPr bwMode="auto">
              <a:xfrm>
                <a:off x="5245967" y="655967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35" name="Arc 34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</p:grpSp>
      <p:sp>
        <p:nvSpPr>
          <p:cNvPr id="38" name="Rectangle 37"/>
          <p:cNvSpPr/>
          <p:nvPr/>
        </p:nvSpPr>
        <p:spPr bwMode="auto">
          <a:xfrm>
            <a:off x="7400160" y="3275055"/>
            <a:ext cx="1181100" cy="276997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lIns="34289" tIns="34289" rIns="34289" bIns="34289" spcCol="38100" anchor="ctr">
            <a:spAutoFit/>
          </a:bodyPr>
          <a:lstStyle/>
          <a:p>
            <a:pPr>
              <a:defRPr/>
            </a:pP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7538073" y="3263758"/>
            <a:ext cx="103104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wrap="none" lIns="34289" tIns="34289" rIns="34289" bIns="34289" spcCol="38100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2D functions</a:t>
            </a:r>
            <a:endParaRPr sz="1050" dirty="0"/>
          </a:p>
        </p:txBody>
      </p:sp>
      <p:sp>
        <p:nvSpPr>
          <p:cNvPr id="40" name="Rectangle 39"/>
          <p:cNvSpPr/>
          <p:nvPr/>
        </p:nvSpPr>
        <p:spPr bwMode="auto">
          <a:xfrm>
            <a:off x="3201605" y="3221571"/>
            <a:ext cx="1060847" cy="276997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lIns="34289" tIns="34289" rIns="34289" bIns="34289" spcCol="38100" anchor="ctr">
            <a:spAutoFit/>
          </a:bodyPr>
          <a:lstStyle/>
          <a:p>
            <a:pPr>
              <a:defRPr/>
            </a:pPr>
            <a:endParaRPr lang="en-US" sz="1350"/>
          </a:p>
        </p:txBody>
      </p:sp>
      <p:sp>
        <p:nvSpPr>
          <p:cNvPr id="41" name="TextBox 40"/>
          <p:cNvSpPr txBox="1"/>
          <p:nvPr/>
        </p:nvSpPr>
        <p:spPr bwMode="auto">
          <a:xfrm>
            <a:off x="3201605" y="3226429"/>
            <a:ext cx="94448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wrap="none" lIns="34289" tIns="34289" rIns="34289" bIns="34289" spcCol="38100">
            <a:spAutoFit/>
          </a:bodyPr>
          <a:lstStyle/>
          <a:p>
            <a:pPr>
              <a:defRPr/>
            </a:pPr>
            <a:r>
              <a:rPr lang="en-US" sz="13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4D function</a:t>
            </a:r>
            <a:endParaRPr sz="1050" dirty="0"/>
          </a:p>
        </p:txBody>
      </p:sp>
      <p:pic>
        <p:nvPicPr>
          <p:cNvPr id="48" name="Picture 3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349953" y="847560"/>
            <a:ext cx="1589633" cy="34040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/>
          <p:cNvSpPr txBox="1"/>
          <p:nvPr/>
        </p:nvSpPr>
        <p:spPr bwMode="auto">
          <a:xfrm>
            <a:off x="6442914" y="1379546"/>
            <a:ext cx="198358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spcFirstLastPara="1" lIns="34289" tIns="34289" rIns="34289" bIns="34289" spcCol="38100">
            <a:spAutoFit/>
          </a:bodyPr>
          <a:lstStyle/>
          <a:p>
            <a:pPr>
              <a:defRPr/>
            </a:pPr>
            <a:r>
              <a:rPr lang="en-US" sz="1350" dirty="0"/>
              <a:t>W ~ 10</a:t>
            </a:r>
            <a:r>
              <a:rPr lang="en-US" sz="1350" baseline="30000" dirty="0"/>
              <a:t>8</a:t>
            </a:r>
            <a:r>
              <a:rPr lang="en-US" sz="1350" dirty="0"/>
              <a:t> – 10</a:t>
            </a:r>
            <a:r>
              <a:rPr lang="en-US" sz="1350" baseline="30000" dirty="0"/>
              <a:t>12</a:t>
            </a:r>
            <a:r>
              <a:rPr lang="en-US" sz="1350" dirty="0"/>
              <a:t> (Gb-Tb)</a:t>
            </a:r>
          </a:p>
        </p:txBody>
      </p:sp>
      <p:sp>
        <p:nvSpPr>
          <p:cNvPr id="64" name="TextBox 63"/>
          <p:cNvSpPr txBox="1"/>
          <p:nvPr/>
        </p:nvSpPr>
        <p:spPr bwMode="auto">
          <a:xfrm>
            <a:off x="6296623" y="3548986"/>
            <a:ext cx="27366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/>
              <a:t>Store: m x N x N;   Propagate: 2D integrals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3922915" y="894140"/>
            <a:ext cx="22817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sz="1050" dirty="0"/>
              <a:t>10D function (3x3+1) 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050" dirty="0"/>
              <a:t>Fix E and z =&gt; 4D 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sz="1050" dirty="0"/>
              <a:t>Still W too big to calculate/store</a:t>
            </a:r>
            <a:endParaRPr sz="1050" dirty="0"/>
          </a:p>
        </p:txBody>
      </p: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90"/>
              </p:ext>
            </p:extLst>
          </p:nvPr>
        </p:nvGraphicFramePr>
        <p:xfrm>
          <a:off x="4572000" y="1607279"/>
          <a:ext cx="3726656" cy="391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5" name="oleObj" r:id="rId6" imgW="2540000" imgH="266700" progId="Equation.DSMT4">
                  <p:embed/>
                </p:oleObj>
              </mc:Choice>
              <mc:Fallback>
                <p:oleObj name="oleObj" r:id="rId6" imgW="2540000" imgH="26670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7"/>
                      <a:stretch/>
                    </p:blipFill>
                    <p:spPr bwMode="auto">
                      <a:xfrm>
                        <a:off x="4572000" y="1607279"/>
                        <a:ext cx="3726656" cy="391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Box 69"/>
          <p:cNvSpPr txBox="1"/>
          <p:nvPr/>
        </p:nvSpPr>
        <p:spPr bwMode="auto">
          <a:xfrm>
            <a:off x="4392788" y="4063275"/>
            <a:ext cx="338105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M Glass, M Sanchez del Rio, EPL </a:t>
            </a:r>
            <a:r>
              <a:rPr lang="en-US" sz="1050" dirty="0" err="1">
                <a:solidFill>
                  <a:schemeClr val="tx1"/>
                </a:solidFill>
                <a:latin typeface="Calibri"/>
                <a:cs typeface="Calibri"/>
              </a:rPr>
              <a:t>Europhysics</a:t>
            </a: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 letters (2017)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mr-IN" sz="900" dirty="0">
                <a:solidFill>
                  <a:schemeClr val="tx1"/>
                </a:solidFill>
                <a:latin typeface="Calibri"/>
                <a:cs typeface="Calibri"/>
              </a:rPr>
              <a:t>http://dx.doi.org/10.1209/0295-5075/119/34004</a:t>
            </a:r>
            <a:endParaRPr lang="en-US" sz="9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id="{0C1BD2CE-DD42-482B-9E9E-C2D4AAD47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4" y="-21848"/>
            <a:ext cx="9039600" cy="582600"/>
          </a:xfrm>
        </p:spPr>
        <p:txBody>
          <a:bodyPr/>
          <a:lstStyle/>
          <a:p>
            <a:r>
              <a:rPr lang="en-US" dirty="0"/>
              <a:t>Coherent Mode Decomposition</a:t>
            </a:r>
            <a:endParaRPr lang="en-GB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F0A197D-AF84-4067-B059-6A970CFA1246}"/>
              </a:ext>
            </a:extLst>
          </p:cNvPr>
          <p:cNvCxnSpPr/>
          <p:nvPr/>
        </p:nvCxnSpPr>
        <p:spPr>
          <a:xfrm flipH="1">
            <a:off x="7095067" y="2571750"/>
            <a:ext cx="443006" cy="34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5CEDD0F-B9BF-423D-9045-9148C53892F1}"/>
              </a:ext>
            </a:extLst>
          </p:cNvPr>
          <p:cNvCxnSpPr>
            <a:cxnSpLocks/>
          </p:cNvCxnSpPr>
          <p:nvPr/>
        </p:nvCxnSpPr>
        <p:spPr bwMode="auto">
          <a:xfrm>
            <a:off x="7611533" y="2594376"/>
            <a:ext cx="421014" cy="31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68B3B1-7A65-4A4D-925A-D7AD97215257}"/>
              </a:ext>
            </a:extLst>
          </p:cNvPr>
          <p:cNvSpPr txBox="1"/>
          <p:nvPr/>
        </p:nvSpPr>
        <p:spPr>
          <a:xfrm>
            <a:off x="7368301" y="2081321"/>
            <a:ext cx="1409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Eigenfunctions:</a:t>
            </a:r>
          </a:p>
          <a:p>
            <a:r>
              <a:rPr lang="en-US" dirty="0"/>
              <a:t>Modes</a:t>
            </a:r>
            <a:endParaRPr lang="en-GB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EC8AD6-CEC8-4F21-A6B1-5DE9991BB145}"/>
              </a:ext>
            </a:extLst>
          </p:cNvPr>
          <p:cNvSpPr txBox="1"/>
          <p:nvPr/>
        </p:nvSpPr>
        <p:spPr bwMode="auto">
          <a:xfrm>
            <a:off x="5171282" y="2105989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Eigenvalues:</a:t>
            </a:r>
          </a:p>
          <a:p>
            <a:r>
              <a:rPr lang="en-US" dirty="0"/>
              <a:t>Weights or intensities</a:t>
            </a:r>
            <a:endParaRPr lang="en-GB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3023285-17B3-429A-B737-9B4B4BFCEEED}"/>
              </a:ext>
            </a:extLst>
          </p:cNvPr>
          <p:cNvCxnSpPr>
            <a:cxnSpLocks/>
          </p:cNvCxnSpPr>
          <p:nvPr/>
        </p:nvCxnSpPr>
        <p:spPr bwMode="auto">
          <a:xfrm>
            <a:off x="6349953" y="2578971"/>
            <a:ext cx="421014" cy="31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491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buNone/>
              <a:defRPr/>
            </a:pPr>
            <a:r>
              <a:rPr lang="en-US" sz="2400" dirty="0"/>
              <a:t>COMSYL     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/>
              <a:t>Co</a:t>
            </a:r>
            <a:r>
              <a:rPr lang="en-US" sz="2400" dirty="0">
                <a:solidFill>
                  <a:srgbClr val="FF0000"/>
                </a:solidFill>
              </a:rPr>
              <a:t>herent </a:t>
            </a:r>
            <a:r>
              <a:rPr lang="en-US" sz="2400" dirty="0"/>
              <a:t>M</a:t>
            </a:r>
            <a:r>
              <a:rPr lang="en-US" sz="2400" dirty="0">
                <a:solidFill>
                  <a:srgbClr val="FF0000"/>
                </a:solidFill>
              </a:rPr>
              <a:t>odes for </a:t>
            </a:r>
            <a:r>
              <a:rPr lang="en-US" sz="2400" dirty="0"/>
              <a:t>Sy</a:t>
            </a:r>
            <a:r>
              <a:rPr lang="en-US" sz="2400" dirty="0">
                <a:solidFill>
                  <a:srgbClr val="FF0000"/>
                </a:solidFill>
              </a:rPr>
              <a:t>nchrotron </a:t>
            </a:r>
            <a:r>
              <a:rPr lang="en-US" sz="2400" dirty="0"/>
              <a:t>L</a:t>
            </a:r>
            <a:r>
              <a:rPr lang="en-US" sz="2400" dirty="0">
                <a:solidFill>
                  <a:srgbClr val="FF0000"/>
                </a:solidFill>
              </a:rPr>
              <a:t>ight)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idx="12"/>
          </p:nvPr>
        </p:nvSpPr>
        <p:spPr>
          <a:noFill/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968FA0E0-74B4-5E47-A264-A40BC78337FB}" type="slidenum">
              <a:rPr lang="en-US" sz="600">
                <a:solidFill>
                  <a:srgbClr val="132577"/>
                </a:solidFill>
              </a:rPr>
              <a:pPr eaLnBrk="1" hangingPunct="1"/>
              <a:t>14</a:t>
            </a:fld>
            <a:endParaRPr lang="en-US" sz="600">
              <a:solidFill>
                <a:srgbClr val="132577"/>
              </a:solidFill>
            </a:endParaRPr>
          </a:p>
        </p:txBody>
      </p:sp>
      <p:sp>
        <p:nvSpPr>
          <p:cNvPr id="16387" name="Shape 333"/>
          <p:cNvSpPr>
            <a:spLocks noChangeArrowheads="1"/>
          </p:cNvSpPr>
          <p:nvPr/>
        </p:nvSpPr>
        <p:spPr bwMode="auto">
          <a:xfrm>
            <a:off x="1226344" y="526257"/>
            <a:ext cx="4433888" cy="1869743"/>
          </a:xfrm>
          <a:prstGeom prst="rect">
            <a:avLst/>
          </a:prstGeom>
          <a:solidFill>
            <a:srgbClr val="FFBCEB">
              <a:alpha val="36862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r>
              <a:rPr lang="en-US" sz="2700" dirty="0">
                <a:solidFill>
                  <a:srgbClr val="FF0000"/>
                </a:solidFill>
              </a:rPr>
              <a:t>COMSYL </a:t>
            </a:r>
            <a:r>
              <a:rPr lang="en-US" sz="1350" dirty="0">
                <a:solidFill>
                  <a:srgbClr val="FF0000"/>
                </a:solidFill>
              </a:rPr>
              <a:t>https://github.com/mark-glass/comsyl</a:t>
            </a:r>
          </a:p>
        </p:txBody>
      </p:sp>
      <p:sp>
        <p:nvSpPr>
          <p:cNvPr id="16388" name="Shape 334"/>
          <p:cNvSpPr>
            <a:spLocks noChangeArrowheads="1"/>
          </p:cNvSpPr>
          <p:nvPr/>
        </p:nvSpPr>
        <p:spPr bwMode="auto">
          <a:xfrm>
            <a:off x="1277541" y="2806304"/>
            <a:ext cx="4436269" cy="2169825"/>
          </a:xfrm>
          <a:prstGeom prst="rect">
            <a:avLst/>
          </a:prstGeom>
          <a:solidFill>
            <a:srgbClr val="90DB68">
              <a:alpha val="36862"/>
            </a:srgbClr>
          </a:solidFill>
          <a:ln w="9525">
            <a:solidFill>
              <a:srgbClr val="285013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endParaRPr lang="en-US" sz="1350"/>
          </a:p>
          <a:p>
            <a:r>
              <a:rPr lang="en-US" sz="3300">
                <a:solidFill>
                  <a:srgbClr val="3D781C"/>
                </a:solidFill>
              </a:rPr>
              <a:t>OASYS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87291" y="628650"/>
            <a:ext cx="2457450" cy="14287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/>
              <a:t>Calculate CSD</a:t>
            </a:r>
            <a:endParaRPr lang="en-GB" sz="1500" dirty="0"/>
          </a:p>
          <a:p>
            <a:pPr algn="ctr">
              <a:defRPr/>
            </a:pPr>
            <a:endParaRPr lang="en-US" sz="1350" dirty="0"/>
          </a:p>
          <a:p>
            <a:pPr algn="ctr">
              <a:defRPr/>
            </a:pPr>
            <a:r>
              <a:rPr lang="en-US" sz="1050" dirty="0"/>
              <a:t>Coherent mode decomposition</a:t>
            </a:r>
            <a:endParaRPr lang="en-GB" sz="1050" dirty="0"/>
          </a:p>
        </p:txBody>
      </p:sp>
      <p:sp>
        <p:nvSpPr>
          <p:cNvPr id="13" name="Rectangle 12"/>
          <p:cNvSpPr/>
          <p:nvPr/>
        </p:nvSpPr>
        <p:spPr>
          <a:xfrm>
            <a:off x="3096816" y="2908698"/>
            <a:ext cx="2447925" cy="103465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/>
              <a:t>Propagate CSD</a:t>
            </a:r>
            <a:r>
              <a:rPr lang="en-US" sz="1350" dirty="0"/>
              <a:t> </a:t>
            </a:r>
            <a:r>
              <a:rPr lang="en-US" sz="1050" dirty="0"/>
              <a:t>along the </a:t>
            </a:r>
            <a:r>
              <a:rPr lang="en-US" sz="1050" dirty="0" err="1"/>
              <a:t>beamline</a:t>
            </a:r>
            <a:endParaRPr lang="en-US" sz="1050" dirty="0"/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4316016" y="2057401"/>
            <a:ext cx="4763" cy="85129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4320779" y="3943351"/>
            <a:ext cx="0" cy="5262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212307" y="4327423"/>
            <a:ext cx="2447925" cy="57031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 err="1"/>
              <a:t>Rediagonalize</a:t>
            </a:r>
            <a:r>
              <a:rPr lang="en-US" sz="1050" dirty="0"/>
              <a:t> CSD</a:t>
            </a:r>
            <a:endParaRPr lang="en-GB" sz="1500" dirty="0"/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5713810" y="544116"/>
            <a:ext cx="2224088" cy="1996678"/>
            <a:chOff x="6094885" y="725434"/>
            <a:chExt cx="2964613" cy="2661540"/>
          </a:xfrm>
        </p:grpSpPr>
        <p:pic>
          <p:nvPicPr>
            <p:cNvPr id="16404" name="image36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85" y="725434"/>
              <a:ext cx="2964613" cy="2335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6405" name="Content Placeholder 2"/>
            <p:cNvSpPr txBox="1">
              <a:spLocks/>
            </p:cNvSpPr>
            <p:nvPr/>
          </p:nvSpPr>
          <p:spPr bwMode="auto">
            <a:xfrm>
              <a:off x="6222159" y="3094060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750"/>
                </a:spcBef>
              </a:pPr>
              <a:r>
                <a:rPr lang="en-US" sz="1050" b="1">
                  <a:solidFill>
                    <a:srgbClr val="0098D4"/>
                  </a:solidFill>
                </a:rPr>
                <a:t>K</a:t>
              </a:r>
              <a:r>
                <a:rPr lang="pl-PL" sz="1050" b="1">
                  <a:solidFill>
                    <a:srgbClr val="0098D4"/>
                  </a:solidFill>
                </a:rPr>
                <a:t>.-J. Kim Proc. SPIE 0582 (1986)</a:t>
              </a:r>
              <a:endParaRPr lang="en-US" sz="105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750"/>
                </a:spcBef>
              </a:pPr>
              <a:r>
                <a:rPr lang="en-US" sz="105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750"/>
                </a:spcBef>
              </a:pPr>
              <a:endParaRPr lang="en-GB" sz="1050" b="1">
                <a:solidFill>
                  <a:srgbClr val="0098D4"/>
                </a:solidFill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5660232" y="2799159"/>
            <a:ext cx="2418160" cy="2180243"/>
            <a:chOff x="6022773" y="3731781"/>
            <a:chExt cx="3223888" cy="2907946"/>
          </a:xfrm>
        </p:grpSpPr>
        <p:pic>
          <p:nvPicPr>
            <p:cNvPr id="16399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17" y="4047670"/>
              <a:ext cx="2177083" cy="553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31" y="4601292"/>
              <a:ext cx="2622529" cy="4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071" y="4962336"/>
              <a:ext cx="2290272" cy="58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022773" y="5592943"/>
              <a:ext cx="3223888" cy="104678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9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Diagonalize</a:t>
              </a:r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M with iterative solver </a:t>
              </a:r>
              <a:r>
                <a:rPr lang="en-US" sz="900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slepc</a:t>
              </a:r>
              <a:endPara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marL="214313" indent="-214313">
                <a:buFont typeface="Arial" panose="020B0604020202020204" pitchFamily="34" charset="0"/>
                <a:buChar char="•"/>
                <a:defRPr/>
              </a:pPr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Large memory.</a:t>
              </a:r>
            </a:p>
            <a:p>
              <a:pPr marL="214313" indent="-214313">
                <a:buFont typeface="Arial" panose="020B0604020202020204" pitchFamily="34" charset="0"/>
                <a:buChar char="•"/>
                <a:defRPr/>
              </a:pPr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Parallel computers using MPI.</a:t>
              </a:r>
            </a:p>
            <a:p>
              <a:pPr marL="214313" indent="-214313">
                <a:buFont typeface="Arial" panose="020B0604020202020204" pitchFamily="34" charset="0"/>
                <a:buChar char="•"/>
                <a:defRPr/>
              </a:pPr>
              <a:r>
                <a:rPr lang="en-US" sz="9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Large clusters (ESRF). Cloud computing (AWS, etc.)</a:t>
              </a:r>
            </a:p>
          </p:txBody>
        </p:sp>
        <p:sp>
          <p:nvSpPr>
            <p:cNvPr id="16403" name="Content Placeholder 2"/>
            <p:cNvSpPr txBox="1">
              <a:spLocks/>
            </p:cNvSpPr>
            <p:nvPr/>
          </p:nvSpPr>
          <p:spPr bwMode="auto">
            <a:xfrm>
              <a:off x="6222159" y="3731781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750"/>
                </a:spcBef>
              </a:pPr>
              <a:r>
                <a:rPr lang="pl-PL" sz="1050" b="1">
                  <a:solidFill>
                    <a:srgbClr val="0098D4"/>
                  </a:solidFill>
                </a:rPr>
                <a:t>Friedholm equation:</a:t>
              </a:r>
            </a:p>
            <a:p>
              <a:pPr eaLnBrk="1" hangingPunct="1">
                <a:spcBef>
                  <a:spcPts val="750"/>
                </a:spcBef>
              </a:pPr>
              <a:endParaRPr lang="en-US" sz="105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750"/>
                </a:spcBef>
              </a:pPr>
              <a:r>
                <a:rPr lang="en-US" sz="105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750"/>
                </a:spcBef>
              </a:pPr>
              <a:endParaRPr lang="en-GB" sz="1050" b="1">
                <a:solidFill>
                  <a:srgbClr val="0098D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024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23A85-7EAA-49A7-B11A-1D9BE16A7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4E1E0-FF76-4480-A9FC-25D5B0C9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Coherent Mode Decomposition</a:t>
            </a:r>
            <a:endParaRPr lang="en-GB" dirty="0"/>
          </a:p>
        </p:txBody>
      </p:sp>
      <p:sp>
        <p:nvSpPr>
          <p:cNvPr id="6" name="Shape 288">
            <a:extLst>
              <a:ext uri="{FF2B5EF4-FFF2-40B4-BE49-F238E27FC236}">
                <a16:creationId xmlns:a16="http://schemas.microsoft.com/office/drawing/2014/main" id="{294D9F03-58E9-43E0-8746-708FBFF01BC8}"/>
              </a:ext>
            </a:extLst>
          </p:cNvPr>
          <p:cNvSpPr/>
          <p:nvPr/>
        </p:nvSpPr>
        <p:spPr>
          <a:xfrm>
            <a:off x="57674" y="565688"/>
            <a:ext cx="8236804" cy="350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lvl="0"/>
            <a:r>
              <a:t> </a:t>
            </a:r>
          </a:p>
        </p:txBody>
      </p:sp>
      <p:sp>
        <p:nvSpPr>
          <p:cNvPr id="17" name="Shape 299">
            <a:extLst>
              <a:ext uri="{FF2B5EF4-FFF2-40B4-BE49-F238E27FC236}">
                <a16:creationId xmlns:a16="http://schemas.microsoft.com/office/drawing/2014/main" id="{9137D2CE-6E94-452C-A39A-2096BF65E98A}"/>
              </a:ext>
            </a:extLst>
          </p:cNvPr>
          <p:cNvSpPr/>
          <p:nvPr/>
        </p:nvSpPr>
        <p:spPr>
          <a:xfrm>
            <a:off x="575658" y="3707124"/>
            <a:ext cx="8021265" cy="350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lvl="0"/>
            <a: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C158D8-0E24-412D-A366-741CBBEFD40E}"/>
                  </a:ext>
                </a:extLst>
              </p:cNvPr>
              <p:cNvSpPr txBox="1"/>
              <p:nvPr/>
            </p:nvSpPr>
            <p:spPr>
              <a:xfrm>
                <a:off x="728133" y="753533"/>
                <a:ext cx="4853573" cy="3325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Modes (eigenfunctions):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Orthonormal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They can be propagated as simple </a:t>
                </a:r>
                <a:r>
                  <a:rPr lang="en-US" dirty="0" err="1"/>
                  <a:t>wavefronts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Weights (eigenvalues):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Real numbers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Strictly decreasing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sum is the intensity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Fully coherent if and only if there is only a single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Occupation (normalized weight) 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Coherent Fraction = occupation of 0</a:t>
                </a:r>
                <a:r>
                  <a:rPr lang="en-US" baseline="30000" dirty="0"/>
                  <a:t>th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C158D8-0E24-412D-A366-741CBBEFD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33" y="753533"/>
                <a:ext cx="4853573" cy="3325910"/>
              </a:xfrm>
              <a:prstGeom prst="rect">
                <a:avLst/>
              </a:prstGeom>
              <a:blipFill>
                <a:blip r:embed="rId2"/>
                <a:stretch>
                  <a:fillRect l="-376" t="-367" r="-1255" b="-34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CC4969A-9F64-44F6-BCE1-3C0AA4A5853A}"/>
              </a:ext>
            </a:extLst>
          </p:cNvPr>
          <p:cNvGrpSpPr/>
          <p:nvPr/>
        </p:nvGrpSpPr>
        <p:grpSpPr>
          <a:xfrm>
            <a:off x="5581706" y="2017336"/>
            <a:ext cx="3370770" cy="2427953"/>
            <a:chOff x="2252218" y="914400"/>
            <a:chExt cx="2776982" cy="20002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958721-07A5-444B-AC77-34C156515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2252218" y="914400"/>
              <a:ext cx="2776982" cy="200025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31B9AD-FE64-4669-B7EC-FA9E2579634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2708559" y="1193331"/>
              <a:ext cx="457200" cy="298113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0068C7-9CBE-41D4-9C65-40078DEB9E81}"/>
                </a:ext>
              </a:extLst>
            </p:cNvPr>
            <p:cNvSpPr txBox="1"/>
            <p:nvPr/>
          </p:nvSpPr>
          <p:spPr bwMode="auto">
            <a:xfrm>
              <a:off x="3165759" y="1428750"/>
              <a:ext cx="1383712" cy="461665"/>
            </a:xfrm>
            <a:prstGeom prst="rect">
              <a:avLst/>
            </a:prstGeom>
            <a:solidFill>
              <a:schemeClr val="accent1">
                <a:alpha val="22000"/>
              </a:schemeClr>
            </a:solidFill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tx1"/>
                  </a:solidFill>
                  <a:latin typeface="Calibri"/>
                  <a:cs typeface="Calibri"/>
                </a:rPr>
                <a:t>  Coherent Fraction</a:t>
              </a:r>
              <a:endParaRPr sz="1050" dirty="0">
                <a:solidFill>
                  <a:schemeClr val="tx1"/>
                </a:solidFill>
              </a:endParaRPr>
            </a:p>
            <a:p>
              <a:pPr>
                <a:defRPr/>
              </a:pPr>
              <a:r>
                <a:rPr lang="en-US" sz="1200" dirty="0">
                  <a:solidFill>
                    <a:schemeClr val="tx1"/>
                  </a:solidFill>
                  <a:latin typeface="Calibri"/>
                  <a:cs typeface="Calibri"/>
                </a:rPr>
                <a:t>  EBS  2.8%</a:t>
              </a:r>
              <a:endParaRPr sz="105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B58FE1-54BE-4E43-89FB-AA13061F125D}"/>
                </a:ext>
              </a:extLst>
            </p:cNvPr>
            <p:cNvSpPr txBox="1"/>
            <p:nvPr/>
          </p:nvSpPr>
          <p:spPr bwMode="auto">
            <a:xfrm>
              <a:off x="2857500" y="1939751"/>
              <a:ext cx="1885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chemeClr val="tx1"/>
                  </a:solidFill>
                  <a:latin typeface="Calibri"/>
                  <a:cs typeface="Calibri"/>
                </a:rPr>
                <a:t>ESRF-EBS (17 keV)</a:t>
              </a:r>
              <a:endParaRPr sz="1050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0B99038-30E4-47E0-8BE6-D1F511039EC5}"/>
              </a:ext>
            </a:extLst>
          </p:cNvPr>
          <p:cNvSpPr txBox="1"/>
          <p:nvPr/>
        </p:nvSpPr>
        <p:spPr>
          <a:xfrm>
            <a:off x="6171739" y="1889621"/>
            <a:ext cx="2244128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hlinkClick r:id="rId4"/>
              </a:rPr>
              <a:t>https://youtu.be/h24RrJZaQ80</a:t>
            </a:r>
            <a:endParaRPr kumimoji="0" 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7635E4-3A7B-4341-95D2-EBB009871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31" y="573370"/>
            <a:ext cx="2431138" cy="12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3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23A85-7EAA-49A7-B11A-1D9BE16A7D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24E1E0-FF76-4480-A9FC-25D5B0C9D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70892"/>
            <a:ext cx="9039600" cy="569356"/>
          </a:xfrm>
        </p:spPr>
        <p:txBody>
          <a:bodyPr/>
          <a:lstStyle/>
          <a:p>
            <a:r>
              <a:rPr lang="en-US" dirty="0"/>
              <a:t>Important: A mode propagated is not longer a mode</a:t>
            </a:r>
            <a:endParaRPr lang="en-GB" dirty="0"/>
          </a:p>
        </p:txBody>
      </p:sp>
      <p:sp>
        <p:nvSpPr>
          <p:cNvPr id="6" name="Shape 288">
            <a:extLst>
              <a:ext uri="{FF2B5EF4-FFF2-40B4-BE49-F238E27FC236}">
                <a16:creationId xmlns:a16="http://schemas.microsoft.com/office/drawing/2014/main" id="{294D9F03-58E9-43E0-8746-708FBFF01BC8}"/>
              </a:ext>
            </a:extLst>
          </p:cNvPr>
          <p:cNvSpPr/>
          <p:nvPr/>
        </p:nvSpPr>
        <p:spPr>
          <a:xfrm>
            <a:off x="57674" y="565688"/>
            <a:ext cx="8236804" cy="350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lvl="0"/>
            <a:r>
              <a:t> </a:t>
            </a:r>
          </a:p>
        </p:txBody>
      </p:sp>
      <p:sp>
        <p:nvSpPr>
          <p:cNvPr id="17" name="Shape 299">
            <a:extLst>
              <a:ext uri="{FF2B5EF4-FFF2-40B4-BE49-F238E27FC236}">
                <a16:creationId xmlns:a16="http://schemas.microsoft.com/office/drawing/2014/main" id="{9137D2CE-6E94-452C-A39A-2096BF65E98A}"/>
              </a:ext>
            </a:extLst>
          </p:cNvPr>
          <p:cNvSpPr/>
          <p:nvPr/>
        </p:nvSpPr>
        <p:spPr>
          <a:xfrm>
            <a:off x="471383" y="4147822"/>
            <a:ext cx="8021265" cy="350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 lvl="0"/>
            <a: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hape 301">
                <a:extLst>
                  <a:ext uri="{FF2B5EF4-FFF2-40B4-BE49-F238E27FC236}">
                    <a16:creationId xmlns:a16="http://schemas.microsoft.com/office/drawing/2014/main" id="{19D7E543-FCE5-403A-9D9E-6DC54C22CD03}"/>
                  </a:ext>
                </a:extLst>
              </p:cNvPr>
              <p:cNvSpPr/>
              <p:nvPr/>
            </p:nvSpPr>
            <p:spPr>
              <a:xfrm>
                <a:off x="105712" y="751508"/>
                <a:ext cx="8236802" cy="424731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lIns="45719" rIns="45719">
                <a:spAutoFit/>
              </a:bodyPr>
              <a:lstStyle>
                <a:lvl1pPr>
                  <a:defRPr sz="2400"/>
                </a:lvl1pPr>
              </a:lstStyle>
              <a:p>
                <a:pPr lvl="0">
                  <a:defRPr sz="1800"/>
                </a:pPr>
                <a:r>
                  <a:rPr lang="en-US" sz="1800" dirty="0">
                    <a:solidFill>
                      <a:schemeClr val="tx1"/>
                    </a:solidFill>
                  </a:rPr>
                  <a:t>Each mode propagate like a </a:t>
                </a:r>
                <a:r>
                  <a:rPr lang="en-US" sz="1800" dirty="0" err="1">
                    <a:solidFill>
                      <a:schemeClr val="tx1"/>
                    </a:solidFill>
                  </a:rPr>
                  <a:t>wavefront</a:t>
                </a:r>
                <a:r>
                  <a:rPr lang="en-US" sz="1800" dirty="0">
                    <a:solidFill>
                      <a:schemeClr val="tx1"/>
                    </a:solidFill>
                  </a:rPr>
                  <a:t> so one can build the CSD at any point by propagating the modes to that point:</a:t>
                </a:r>
              </a:p>
              <a:p>
                <a:pPr lvl="0">
                  <a:defRPr sz="1800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 sz="1800"/>
                </a:pPr>
                <a:r>
                  <a:rPr lang="en-US" sz="1800" b="0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0">
                  <a:defRPr sz="1800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  <a:defRPr sz="1800"/>
                </a:pPr>
                <a:r>
                  <a:rPr lang="en-US" sz="1800" dirty="0">
                    <a:solidFill>
                      <a:schemeClr val="tx1"/>
                    </a:solidFill>
                  </a:rPr>
                  <a:t>Propagate modes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to another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0">
                  <a:defRPr sz="1800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 sz="1800"/>
                </a:pPr>
                <a:r>
                  <a:rPr lang="en-US" sz="1800" dirty="0">
                    <a:solidFill>
                      <a:schemeClr val="tx1"/>
                    </a:solidFill>
                  </a:rPr>
                  <a:t>Build the propagated CDS: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l-GR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800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lvl="0">
                  <a:defRPr sz="1800"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 sz="1800"/>
                </a:pPr>
                <a:r>
                  <a:rPr lang="en-US" sz="1800" dirty="0">
                    <a:solidFill>
                      <a:schemeClr val="tx1"/>
                    </a:solidFill>
                  </a:rPr>
                  <a:t>Note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are not modes </a:t>
                </a:r>
                <a:r>
                  <a:rPr lang="en-US" sz="1800" dirty="0">
                    <a:solidFill>
                      <a:schemeClr val="tx1"/>
                    </a:solidFill>
                  </a:rPr>
                  <a:t>as they are not longer orthonormal (they have been cropped and transformed)</a:t>
                </a:r>
                <a:br>
                  <a:rPr lang="en-US" sz="1800" dirty="0">
                    <a:solidFill>
                      <a:schemeClr val="tx1"/>
                    </a:solidFill>
                  </a:rPr>
                </a:br>
                <a:endParaRPr lang="en-US" sz="1800" dirty="0">
                  <a:solidFill>
                    <a:schemeClr val="tx1"/>
                  </a:solidFill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  <a:defRPr sz="1800"/>
                </a:pPr>
                <a:r>
                  <a:rPr lang="en-US" sz="1800" dirty="0">
                    <a:solidFill>
                      <a:schemeClr val="tx1"/>
                    </a:solidFill>
                  </a:rPr>
                  <a:t>We do again a CMD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to compute the new eigenvalues and eigenvectors and therefore the new CF.</a:t>
                </a:r>
              </a:p>
              <a:p>
                <a:pPr lvl="0">
                  <a:defRPr sz="1800"/>
                </a:pPr>
                <a:endParaRPr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Shape 301">
                <a:extLst>
                  <a:ext uri="{FF2B5EF4-FFF2-40B4-BE49-F238E27FC236}">
                    <a16:creationId xmlns:a16="http://schemas.microsoft.com/office/drawing/2014/main" id="{19D7E543-FCE5-403A-9D9E-6DC54C22CD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12" y="751508"/>
                <a:ext cx="8236802" cy="4247317"/>
              </a:xfrm>
              <a:prstGeom prst="rect">
                <a:avLst/>
              </a:prstGeom>
              <a:blipFill>
                <a:blip r:embed="rId2"/>
                <a:stretch>
                  <a:fillRect l="-1183" t="-717" r="-140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454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9848" y="-33745"/>
            <a:ext cx="8954100" cy="553968"/>
          </a:xfrm>
        </p:spPr>
        <p:txBody>
          <a:bodyPr/>
          <a:lstStyle/>
          <a:p>
            <a:pPr>
              <a:buNone/>
              <a:defRPr/>
            </a:pPr>
            <a:r>
              <a:rPr lang="en-US" sz="2400" dirty="0"/>
              <a:t>Everything is much simpler in 1D:</a:t>
            </a:r>
          </a:p>
        </p:txBody>
      </p:sp>
      <p:sp>
        <p:nvSpPr>
          <p:cNvPr id="8" name="Shape 6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4862513"/>
            <a:ext cx="309563" cy="158750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17</a:t>
            </a:fld>
            <a:endParaRPr sz="600" b="1">
              <a:solidFill>
                <a:srgbClr val="132577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393091"/>
              </p:ext>
            </p:extLst>
          </p:nvPr>
        </p:nvGraphicFramePr>
        <p:xfrm>
          <a:off x="1807031" y="438931"/>
          <a:ext cx="4621496" cy="671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oleObj" r:id="rId3" imgW="3149600" imgH="457200" progId="Equation.DSMT4">
                  <p:embed/>
                </p:oleObj>
              </mc:Choice>
              <mc:Fallback>
                <p:oleObj name="oleObj" r:id="rId3" imgW="3149600" imgH="45720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807031" y="438931"/>
                        <a:ext cx="4621496" cy="671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687112" y="1241031"/>
            <a:ext cx="2333042" cy="1728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4572000" y="1252608"/>
            <a:ext cx="2117357" cy="1605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2417420" y="1012680"/>
            <a:ext cx="36199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/>
              <a:t>Horizontal  </a:t>
            </a:r>
            <a:r>
              <a:rPr lang="en-US" sz="1050" i="1" dirty="0"/>
              <a:t>W(x</a:t>
            </a:r>
            <a:r>
              <a:rPr lang="en-US" sz="1050" i="1" baseline="-25000" dirty="0"/>
              <a:t>1</a:t>
            </a:r>
            <a:r>
              <a:rPr lang="en-US" sz="1050" i="1" dirty="0"/>
              <a:t>,x</a:t>
            </a:r>
            <a:r>
              <a:rPr lang="en-US" sz="1050" i="1" baseline="-25000" dirty="0"/>
              <a:t>2</a:t>
            </a:r>
            <a:r>
              <a:rPr lang="en-US" sz="1050" i="1" dirty="0"/>
              <a:t>) </a:t>
            </a:r>
            <a:r>
              <a:rPr lang="en-US" sz="1050" dirty="0"/>
              <a:t>                                 Vertical </a:t>
            </a:r>
            <a:r>
              <a:rPr lang="en-US" sz="1050" i="1" dirty="0"/>
              <a:t>W(y</a:t>
            </a:r>
            <a:r>
              <a:rPr lang="en-US" sz="1050" i="1" baseline="-25000" dirty="0"/>
              <a:t>1</a:t>
            </a:r>
            <a:r>
              <a:rPr lang="en-US" sz="1050" i="1" dirty="0"/>
              <a:t>, y</a:t>
            </a:r>
            <a:r>
              <a:rPr lang="en-US" sz="1050" i="1" baseline="-25000" dirty="0"/>
              <a:t>2</a:t>
            </a:r>
            <a:r>
              <a:rPr lang="en-US" sz="1050" i="1" dirty="0"/>
              <a:t>)</a:t>
            </a:r>
            <a:endParaRPr lang="en-US" sz="10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2435509" y="2942993"/>
            <a:ext cx="3195169" cy="12294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118C1-D6DF-43F1-95BE-A829BDC6E4D7}"/>
              </a:ext>
            </a:extLst>
          </p:cNvPr>
          <p:cNvSpPr/>
          <p:nvPr/>
        </p:nvSpPr>
        <p:spPr>
          <a:xfrm>
            <a:off x="67175" y="4172447"/>
            <a:ext cx="63210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A fast and lightweight tool for partially coherent beamline simulations in fourth-generation</a:t>
            </a:r>
          </a:p>
          <a:p>
            <a:r>
              <a:rPr lang="en-US" sz="1100" dirty="0">
                <a:solidFill>
                  <a:schemeClr val="tx1"/>
                </a:solidFill>
              </a:rPr>
              <a:t>storage rings based on coherent mode decomposition. J. Synchrotron Rad. 29, 1354–1367  (2022)</a:t>
            </a:r>
          </a:p>
          <a:p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Sanchez del Rio, M., </a:t>
            </a:r>
            <a:r>
              <a:rPr lang="en-US" sz="11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Celestre</a:t>
            </a:r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R., Reyes-Herrera, J., </a:t>
            </a:r>
            <a:r>
              <a:rPr lang="en-US" sz="11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Brumund</a:t>
            </a:r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P. &amp; </a:t>
            </a:r>
            <a:r>
              <a:rPr lang="en-US" sz="11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Cammarata</a:t>
            </a:r>
            <a:r>
              <a:rPr lang="en-US" sz="11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, M..</a:t>
            </a:r>
          </a:p>
          <a:p>
            <a:r>
              <a:rPr lang="en-US" sz="1100" dirty="0">
                <a:solidFill>
                  <a:srgbClr val="3366FF"/>
                </a:solidFill>
              </a:rPr>
              <a:t>DOI: </a:t>
            </a:r>
            <a:r>
              <a:rPr lang="en-US" sz="1100" dirty="0">
                <a:solidFill>
                  <a:srgbClr val="3366FF"/>
                </a:solidFill>
                <a:hlinkClick r:id="rId8"/>
              </a:rPr>
              <a:t>http://dx.doi.org/10.1107/S1600577522008736</a:t>
            </a:r>
            <a:endParaRPr lang="en-GB" sz="11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98A63-2CDB-446B-A1FF-AE3F0512D104}"/>
              </a:ext>
            </a:extLst>
          </p:cNvPr>
          <p:cNvSpPr txBox="1"/>
          <p:nvPr/>
        </p:nvSpPr>
        <p:spPr>
          <a:xfrm>
            <a:off x="6876591" y="1662547"/>
            <a:ext cx="211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CMD WITH WOFRY (EBS U18 2.5m 7 </a:t>
            </a:r>
            <a:r>
              <a:rPr lang="en-US" dirty="0" err="1"/>
              <a:t>kev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487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2B074-D725-49AE-887D-5231ADD17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660" y="785330"/>
            <a:ext cx="8520600" cy="3416400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/>
              <a:t>WOFRY is the OASYS framework for </a:t>
            </a:r>
            <a:r>
              <a:rPr lang="en-US" dirty="0" err="1"/>
              <a:t>waveoptics</a:t>
            </a:r>
            <a:r>
              <a:rPr lang="en-US" dirty="0"/>
              <a:t> calculations. </a:t>
            </a:r>
          </a:p>
          <a:p>
            <a:endParaRPr lang="en-US" dirty="0"/>
          </a:p>
          <a:p>
            <a:pPr marL="214313" indent="-214313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From the </a:t>
            </a:r>
            <a:r>
              <a:rPr lang="en-US" b="1" dirty="0">
                <a:solidFill>
                  <a:schemeClr val="tx1"/>
                </a:solidFill>
              </a:rPr>
              <a:t>software engineering </a:t>
            </a:r>
            <a:r>
              <a:rPr lang="en-US" dirty="0">
                <a:solidFill>
                  <a:schemeClr val="tx1"/>
                </a:solidFill>
              </a:rPr>
              <a:t>point of view, it provides a generalization (or abstraction) of a software tool for wave optics, combining the component definitions from SYNED with the abstract declaration of </a:t>
            </a:r>
            <a:r>
              <a:rPr lang="en-US" dirty="0" err="1">
                <a:solidFill>
                  <a:schemeClr val="tx1"/>
                </a:solidFill>
              </a:rPr>
              <a:t>wavefronts</a:t>
            </a:r>
            <a:r>
              <a:rPr lang="en-US" dirty="0">
                <a:solidFill>
                  <a:schemeClr val="tx1"/>
                </a:solidFill>
              </a:rPr>
              <a:t> and propagators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https://doi.org/10.1117/12.2274232</a:t>
            </a:r>
            <a:r>
              <a:rPr lang="en-US" dirty="0">
                <a:solidFill>
                  <a:schemeClr val="tx1"/>
                </a:solidFill>
              </a:rPr>
              <a:t>, and defines a mechanism for interfacing a wave optics codes (e.g., SRW, WISE etc.) in OASYS </a:t>
            </a:r>
            <a:r>
              <a:rPr lang="en-US" dirty="0"/>
              <a:t>[package: WOFRY] </a:t>
            </a:r>
            <a:br>
              <a:rPr lang="en-US" dirty="0"/>
            </a:br>
            <a:endParaRPr lang="en-US" dirty="0"/>
          </a:p>
          <a:p>
            <a:pPr marL="214313" indent="-214313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From the </a:t>
            </a:r>
            <a:r>
              <a:rPr lang="en-US" b="1" dirty="0">
                <a:solidFill>
                  <a:srgbClr val="0000FF"/>
                </a:solidFill>
              </a:rPr>
              <a:t>physics</a:t>
            </a:r>
            <a:r>
              <a:rPr lang="en-US" dirty="0">
                <a:solidFill>
                  <a:srgbClr val="0000FF"/>
                </a:solidFill>
              </a:rPr>
              <a:t> point of view, it provides native implementations of simple </a:t>
            </a:r>
            <a:r>
              <a:rPr lang="en-US" dirty="0" err="1">
                <a:solidFill>
                  <a:srgbClr val="0000FF"/>
                </a:solidFill>
              </a:rPr>
              <a:t>wavefronts</a:t>
            </a:r>
            <a:r>
              <a:rPr lang="en-US" dirty="0">
                <a:solidFill>
                  <a:srgbClr val="0000FF"/>
                </a:solidFill>
              </a:rPr>
              <a:t> (e.g., plane waves, spherical waves, Gaussian sources), makes 1D coherent mode decomposition, and include free space propagators and optical elements for prototyping optical systems (in 1D and 2D)</a:t>
            </a:r>
            <a:r>
              <a:rPr lang="en-US" dirty="0"/>
              <a:t>. [package: WOFRYIMPL] 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WOFRY Wave Optics </a:t>
            </a:r>
            <a:r>
              <a:rPr lang="en-US" sz="2400" dirty="0" err="1"/>
              <a:t>FRamwork</a:t>
            </a:r>
            <a:r>
              <a:rPr lang="en-US" sz="2400" dirty="0"/>
              <a:t> in </a:t>
            </a:r>
            <a:r>
              <a:rPr lang="en-US" sz="2400" dirty="0" err="1"/>
              <a:t>pYthon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8166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0DD1277-5E4C-4F0D-8C50-AC9EBCC96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99" y="2525825"/>
            <a:ext cx="1981372" cy="21490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065867" y="3286013"/>
            <a:ext cx="1248833" cy="628650"/>
          </a:xfrm>
          <a:prstGeom prst="ellipse">
            <a:avLst/>
          </a:prstGeom>
          <a:noFill/>
          <a:ln w="412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CAC81AC-AB4D-4371-A039-D0B1FC97A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WOFRY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832FA3-CE00-4A36-9F84-B1BD8C594B96}"/>
              </a:ext>
            </a:extLst>
          </p:cNvPr>
          <p:cNvSpPr txBox="1"/>
          <p:nvPr/>
        </p:nvSpPr>
        <p:spPr>
          <a:xfrm>
            <a:off x="1846210" y="146665"/>
            <a:ext cx="5396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                                Optical elements                        Tools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F13F7-498E-4ED5-999D-06CC7D42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28" y="415871"/>
            <a:ext cx="1981372" cy="156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FAD32-E453-44E5-93B0-6B593F43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873" y="454442"/>
            <a:ext cx="1958510" cy="3292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CD7C39-DB6B-4137-A548-27812EE08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913" y="454442"/>
            <a:ext cx="1958510" cy="2149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B2441A-0A8A-4FF3-9455-3B2C5174E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812" y="3215180"/>
            <a:ext cx="1950889" cy="15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66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WOFRY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Transport of coherence in a Beamline</a:t>
            </a:r>
          </a:p>
          <a:p>
            <a:pPr algn="ctr" defTabSz="822960">
              <a:buClrTx/>
            </a:pP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050" kern="1200" dirty="0">
                <a:solidFill>
                  <a:prstClr val="black"/>
                </a:solidFill>
                <a:ea typeface="+mn-ea"/>
                <a:cs typeface="+mn-cs"/>
              </a:rPr>
              <a:t>May 29</a:t>
            </a:r>
            <a:r>
              <a:rPr lang="en-US" sz="1050" kern="1200" baseline="30000" dirty="0">
                <a:solidFill>
                  <a:prstClr val="black"/>
                </a:solidFill>
                <a:ea typeface="+mn-ea"/>
                <a:cs typeface="+mn-cs"/>
              </a:rPr>
              <a:t>th</a:t>
            </a:r>
            <a:r>
              <a:rPr lang="en-US" sz="1050" kern="1200" dirty="0">
                <a:solidFill>
                  <a:prstClr val="black"/>
                </a:solidFill>
                <a:ea typeface="+mn-ea"/>
                <a:cs typeface="+mn-cs"/>
              </a:rPr>
              <a:t> 2023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784282" y="3409925"/>
            <a:ext cx="123133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WOFRY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52" y="3354400"/>
            <a:ext cx="1231337" cy="52655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E0307-202A-4FC0-8ACB-634C4CCF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4" y="-132290"/>
            <a:ext cx="9104402" cy="104641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Gallery of exercises &amp; examples (afternoon session)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525FF-5FB5-4EAB-80BF-E50637F1E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203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F8BE-F606-469D-9757-3704A7764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" y="55740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Diffraction by slits (full coherence)</a:t>
            </a: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6815" y="800100"/>
            <a:ext cx="702292" cy="97155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85950" y="514350"/>
            <a:ext cx="37147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Aperture=0.4 mm, </a:t>
            </a:r>
            <a:r>
              <a:rPr lang="en-US" sz="1050" dirty="0">
                <a:latin typeface="Symbol" charset="2"/>
                <a:cs typeface="Symbol" charset="2"/>
              </a:rPr>
              <a:t>E</a:t>
            </a:r>
            <a:r>
              <a:rPr lang="en-US" sz="1050" dirty="0"/>
              <a:t>=17225 </a:t>
            </a:r>
            <a:r>
              <a:rPr lang="en-US" sz="1050" dirty="0" err="1"/>
              <a:t>eV</a:t>
            </a:r>
            <a:r>
              <a:rPr lang="en-US" sz="1050" dirty="0"/>
              <a:t>, D=5cm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2793207" y="2686050"/>
            <a:ext cx="702292" cy="97155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3536156" y="1771650"/>
            <a:ext cx="0" cy="7429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536156" y="2800350"/>
            <a:ext cx="0" cy="7429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707606" y="2237601"/>
            <a:ext cx="5143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F=D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93306" y="3152001"/>
            <a:ext cx="571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F=D/2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536156" y="3684970"/>
            <a:ext cx="0" cy="7429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93306" y="4036621"/>
            <a:ext cx="5715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F=D/2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307556" y="1943100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078956" y="1943100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36156" y="2114550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93256" y="1943100"/>
            <a:ext cx="0" cy="457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36156" y="2171700"/>
            <a:ext cx="742950" cy="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536156" y="3176200"/>
            <a:ext cx="742950" cy="2420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36081" y="4027870"/>
            <a:ext cx="1285875" cy="24200"/>
          </a:xfrm>
          <a:prstGeom prst="line">
            <a:avLst/>
          </a:prstGeom>
          <a:ln w="6350" cmpd="sng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>
            <a:off x="4457700" y="742950"/>
            <a:ext cx="228600" cy="27432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Oval 56"/>
          <p:cNvSpPr/>
          <p:nvPr/>
        </p:nvSpPr>
        <p:spPr>
          <a:xfrm>
            <a:off x="4164806" y="125730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8" name="Oval 57"/>
          <p:cNvSpPr/>
          <p:nvPr/>
        </p:nvSpPr>
        <p:spPr>
          <a:xfrm>
            <a:off x="4171950" y="314325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Oval 58"/>
          <p:cNvSpPr/>
          <p:nvPr/>
        </p:nvSpPr>
        <p:spPr>
          <a:xfrm>
            <a:off x="4171950" y="397072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0" name="Oval 59"/>
          <p:cNvSpPr/>
          <p:nvPr/>
        </p:nvSpPr>
        <p:spPr>
          <a:xfrm>
            <a:off x="4171950" y="2114550"/>
            <a:ext cx="114300" cy="1143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1" name="TextBox 60"/>
          <p:cNvSpPr txBox="1"/>
          <p:nvPr/>
        </p:nvSpPr>
        <p:spPr>
          <a:xfrm>
            <a:off x="1771650" y="1143000"/>
            <a:ext cx="15430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Converging spherical +</a:t>
            </a:r>
          </a:p>
          <a:p>
            <a:r>
              <a:rPr lang="en-US" sz="1050" dirty="0"/>
              <a:t>Propagation (D)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28800" y="1885950"/>
            <a:ext cx="1371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Plane + </a:t>
            </a:r>
            <a:br>
              <a:rPr lang="en-US" sz="1050" dirty="0"/>
            </a:br>
            <a:r>
              <a:rPr lang="en-US" sz="1050" dirty="0"/>
              <a:t>Lens (F=D)+</a:t>
            </a:r>
            <a:br>
              <a:rPr lang="en-US" sz="1050" dirty="0"/>
            </a:br>
            <a:r>
              <a:rPr lang="en-US" sz="1050" dirty="0"/>
              <a:t>Propagation (D)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762125" y="28575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Spherical divergent+ </a:t>
            </a:r>
            <a:br>
              <a:rPr lang="en-US" sz="1050" dirty="0"/>
            </a:br>
            <a:r>
              <a:rPr lang="en-US" sz="1050" dirty="0"/>
              <a:t>Lens (F=D/2)+</a:t>
            </a:r>
            <a:br>
              <a:rPr lang="en-US" sz="1050" dirty="0"/>
            </a:br>
            <a:r>
              <a:rPr lang="en-US" sz="1050" dirty="0"/>
              <a:t>Propagation (D)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00350" y="4085020"/>
            <a:ext cx="317004" cy="28575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800225" y="379927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Gaussian+</a:t>
            </a:r>
            <a:br>
              <a:rPr lang="en-US" sz="1050" dirty="0"/>
            </a:br>
            <a:r>
              <a:rPr lang="en-US" sz="1050" dirty="0"/>
              <a:t>Propagation(D)+ </a:t>
            </a:r>
            <a:br>
              <a:rPr lang="en-US" sz="1050" dirty="0"/>
            </a:br>
            <a:r>
              <a:rPr lang="en-US" sz="1050" dirty="0"/>
              <a:t>Lens (F=D/2)+</a:t>
            </a:r>
            <a:br>
              <a:rPr lang="en-US" sz="1050" dirty="0"/>
            </a:br>
            <a:r>
              <a:rPr lang="en-US" sz="1050" dirty="0"/>
              <a:t>Propagation (D)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828800" y="800100"/>
            <a:ext cx="2457450" cy="9144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Rectangle 66"/>
          <p:cNvSpPr/>
          <p:nvPr/>
        </p:nvSpPr>
        <p:spPr>
          <a:xfrm>
            <a:off x="1828800" y="1771650"/>
            <a:ext cx="2457450" cy="85725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Rectangle 67"/>
          <p:cNvSpPr/>
          <p:nvPr/>
        </p:nvSpPr>
        <p:spPr>
          <a:xfrm>
            <a:off x="1850231" y="3664956"/>
            <a:ext cx="2457450" cy="9144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9" name="Rectangle 68"/>
          <p:cNvSpPr/>
          <p:nvPr/>
        </p:nvSpPr>
        <p:spPr>
          <a:xfrm>
            <a:off x="1828800" y="2686050"/>
            <a:ext cx="2457450" cy="914400"/>
          </a:xfrm>
          <a:prstGeom prst="rect">
            <a:avLst/>
          </a:prstGeom>
          <a:solidFill>
            <a:srgbClr val="3366FF">
              <a:alpha val="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Slide Number Placeholder 45"/>
          <p:cNvSpPr txBox="1">
            <a:spLocks/>
          </p:cNvSpPr>
          <p:nvPr/>
        </p:nvSpPr>
        <p:spPr>
          <a:xfrm>
            <a:off x="6686550" y="4538663"/>
            <a:ext cx="16002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1350"/>
              <a:pPr/>
              <a:t>21</a:t>
            </a:fld>
            <a:endParaRPr lang="en-US" sz="135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685800"/>
            <a:ext cx="2913693" cy="195383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0" y="2628901"/>
            <a:ext cx="2830606" cy="1909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F75E36E-D2B7-41F1-B382-2B8B9833032D}"/>
                  </a:ext>
                </a:extLst>
              </p:cNvPr>
              <p:cNvSpPr txBox="1"/>
              <p:nvPr/>
            </p:nvSpPr>
            <p:spPr>
              <a:xfrm>
                <a:off x="180096" y="2307471"/>
                <a:ext cx="119846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F75E36E-D2B7-41F1-B382-2B8B98330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96" y="2307471"/>
                <a:ext cx="1198469" cy="518604"/>
              </a:xfrm>
              <a:prstGeom prst="rect">
                <a:avLst/>
              </a:prstGeom>
              <a:blipFill>
                <a:blip r:embed="rId6"/>
                <a:stretch>
                  <a:fillRect t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E9D778-3ECA-462C-B409-5E0A8E6E1659}"/>
                  </a:ext>
                </a:extLst>
              </p:cNvPr>
              <p:cNvSpPr txBox="1"/>
              <p:nvPr/>
            </p:nvSpPr>
            <p:spPr>
              <a:xfrm>
                <a:off x="179167" y="3262636"/>
                <a:ext cx="112537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6E9D778-3ECA-462C-B409-5E0A8E6E1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7" y="3262636"/>
                <a:ext cx="1125372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 72">
            <a:extLst>
              <a:ext uri="{FF2B5EF4-FFF2-40B4-BE49-F238E27FC236}">
                <a16:creationId xmlns:a16="http://schemas.microsoft.com/office/drawing/2014/main" id="{6B03DEA3-BABE-4F23-BCF5-C7AEA055C619}"/>
              </a:ext>
            </a:extLst>
          </p:cNvPr>
          <p:cNvSpPr/>
          <p:nvPr/>
        </p:nvSpPr>
        <p:spPr>
          <a:xfrm>
            <a:off x="3462040" y="780955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2FDC194-F7AB-43AF-A60E-09A0FA06D9BD}"/>
              </a:ext>
            </a:extLst>
          </p:cNvPr>
          <p:cNvSpPr/>
          <p:nvPr/>
        </p:nvSpPr>
        <p:spPr>
          <a:xfrm>
            <a:off x="3490841" y="1701794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0D0E721-AC63-46E7-ADB1-6A1AE20B6C87}"/>
              </a:ext>
            </a:extLst>
          </p:cNvPr>
          <p:cNvSpPr/>
          <p:nvPr/>
        </p:nvSpPr>
        <p:spPr>
          <a:xfrm>
            <a:off x="3193256" y="1795177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C9EFE8B-599E-4347-804E-CB67353F4002}"/>
              </a:ext>
            </a:extLst>
          </p:cNvPr>
          <p:cNvSpPr/>
          <p:nvPr/>
        </p:nvSpPr>
        <p:spPr>
          <a:xfrm>
            <a:off x="3243419" y="2551153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C4AFC-2290-4EFE-B18F-A3BA49DE203A}"/>
              </a:ext>
            </a:extLst>
          </p:cNvPr>
          <p:cNvSpPr/>
          <p:nvPr/>
        </p:nvSpPr>
        <p:spPr>
          <a:xfrm>
            <a:off x="3233456" y="2751294"/>
            <a:ext cx="638543" cy="497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0107A09-055A-4FF0-B4F9-132D5B8063AC}"/>
              </a:ext>
            </a:extLst>
          </p:cNvPr>
          <p:cNvSpPr/>
          <p:nvPr/>
        </p:nvSpPr>
        <p:spPr>
          <a:xfrm>
            <a:off x="3233457" y="3551176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A59B736-32A2-4F7B-9CA5-D5F34982374D}"/>
              </a:ext>
            </a:extLst>
          </p:cNvPr>
          <p:cNvSpPr/>
          <p:nvPr/>
        </p:nvSpPr>
        <p:spPr>
          <a:xfrm>
            <a:off x="3295376" y="3687993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C59A109-A97B-4861-A5EE-B2BD639A690F}"/>
              </a:ext>
            </a:extLst>
          </p:cNvPr>
          <p:cNvSpPr/>
          <p:nvPr/>
        </p:nvSpPr>
        <p:spPr>
          <a:xfrm>
            <a:off x="3325730" y="4400434"/>
            <a:ext cx="638543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97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Oversimplified Beamline (APS-ISN)</a:t>
            </a:r>
          </a:p>
        </p:txBody>
      </p:sp>
      <p:sp>
        <p:nvSpPr>
          <p:cNvPr id="8" name="Rectangle 7"/>
          <p:cNvSpPr/>
          <p:nvPr/>
        </p:nvSpPr>
        <p:spPr>
          <a:xfrm>
            <a:off x="965334" y="3328057"/>
            <a:ext cx="7318651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The diffraction by a </a:t>
            </a:r>
            <a:r>
              <a:rPr lang="en-US" sz="1050" dirty="0" err="1"/>
              <a:t>DxD</a:t>
            </a:r>
            <a:r>
              <a:rPr lang="en-US" sz="1050" dirty="0"/>
              <a:t> square aperture of a collapsing spherical </a:t>
            </a:r>
            <a:r>
              <a:rPr lang="en-US" sz="1050" dirty="0" err="1"/>
              <a:t>wavefront</a:t>
            </a:r>
            <a:r>
              <a:rPr lang="en-US" sz="1050" dirty="0"/>
              <a:t> has an intensity distribution proportional to sinc</a:t>
            </a:r>
            <a:r>
              <a:rPr lang="en-US" sz="1050" baseline="30000" dirty="0"/>
              <a:t>2</a:t>
            </a:r>
            <a:r>
              <a:rPr lang="en-US" sz="1050" dirty="0"/>
              <a:t>(</a:t>
            </a:r>
            <a:r>
              <a:rPr lang="en-US" sz="1050" dirty="0" err="1"/>
              <a:t>kDx</a:t>
            </a:r>
            <a:r>
              <a:rPr lang="en-US" sz="1050" dirty="0"/>
              <a:t>/2f ) sinc</a:t>
            </a:r>
            <a:r>
              <a:rPr lang="en-US" sz="1050" baseline="30000" dirty="0"/>
              <a:t>2</a:t>
            </a:r>
            <a:r>
              <a:rPr lang="en-US" sz="1050" dirty="0"/>
              <a:t>(</a:t>
            </a:r>
            <a:r>
              <a:rPr lang="en-US" sz="1050" dirty="0" err="1"/>
              <a:t>kDy</a:t>
            </a:r>
            <a:r>
              <a:rPr lang="en-US" sz="1050" dirty="0"/>
              <a:t>/2f), where k=2π/</a:t>
            </a:r>
            <a:r>
              <a:rPr lang="en-US" sz="1050" dirty="0" err="1"/>
              <a:t>λ</a:t>
            </a:r>
            <a:r>
              <a:rPr lang="en-US" sz="1050" dirty="0"/>
              <a:t>, x(y) is the horizontal (vertical) coordinate, and f is the distance aperture-focus (D/f is the divergence). Considering that the FWHM of sinc</a:t>
            </a:r>
            <a:r>
              <a:rPr lang="en-US" sz="1050" baseline="30000" dirty="0"/>
              <a:t>2</a:t>
            </a:r>
            <a:r>
              <a:rPr lang="en-US" sz="1050" dirty="0"/>
              <a:t>(x) is approximately 2.78, one obtains </a:t>
            </a:r>
            <a:br>
              <a:rPr lang="en-US" sz="1050" dirty="0"/>
            </a:br>
            <a:br>
              <a:rPr lang="en-US" sz="1050" dirty="0"/>
            </a:br>
            <a:r>
              <a:rPr lang="en-US" sz="1050" dirty="0"/>
              <a:t>FWHM=0.885 * wavelength / divergence</a:t>
            </a:r>
          </a:p>
          <a:p>
            <a:endParaRPr lang="en-US" sz="1050" dirty="0"/>
          </a:p>
          <a:p>
            <a:r>
              <a:rPr lang="de-DE" sz="1050" dirty="0"/>
              <a:t>Size FHHM 0.0148872 x 0.016168 um</a:t>
            </a:r>
            <a:r>
              <a:rPr lang="en-US" sz="1050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5334" y="2958725"/>
            <a:ext cx="258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Theoretical consideration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9015D-4CBF-492F-A384-903172FC3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2" y="822674"/>
            <a:ext cx="4949854" cy="1951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7507D-6E12-4990-BF80-FC0E90251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131" y="645025"/>
            <a:ext cx="3531203" cy="220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2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dirty="0"/>
              <a:t>Example: Gain coherence by using a slit  ESRF U17 @ 15 keV</a:t>
            </a:r>
            <a:endParaRPr lang="en-GB" sz="216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2874CC-20AA-4AAA-9AAE-227074248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78" y="1684054"/>
            <a:ext cx="5249383" cy="2205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EF8C5-074F-4755-8295-537D96A9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327" y="1161995"/>
            <a:ext cx="884087" cy="862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994F4-478D-47CA-8E1F-5867E5702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721" y="1149549"/>
            <a:ext cx="1273420" cy="887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61565-77BA-48E5-8645-8D9688646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465" y="442925"/>
            <a:ext cx="2916324" cy="1143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FCEF87-EBC4-44AF-8445-0C73537DF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102" y="3730300"/>
            <a:ext cx="923677" cy="915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A1709A-84AC-4E5A-9175-1DF154901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362" y="3758457"/>
            <a:ext cx="1304711" cy="887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9038D0-EDF7-4EA2-8146-56F0E5D079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332" y="3778266"/>
            <a:ext cx="2800935" cy="1106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9B826D-B1FC-404E-92CA-9924E9A46A1A}"/>
              </a:ext>
            </a:extLst>
          </p:cNvPr>
          <p:cNvSpPr txBox="1"/>
          <p:nvPr/>
        </p:nvSpPr>
        <p:spPr>
          <a:xfrm>
            <a:off x="7343868" y="4097428"/>
            <a:ext cx="8899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 err="1"/>
              <a:t>CFv</a:t>
            </a:r>
            <a:r>
              <a:rPr lang="en-US" sz="1260" dirty="0"/>
              <a:t>=0.97</a:t>
            </a:r>
            <a:endParaRPr lang="en-GB" sz="126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B651E-F11B-4A3A-A2B7-D4C9DF4446C4}"/>
              </a:ext>
            </a:extLst>
          </p:cNvPr>
          <p:cNvSpPr txBox="1"/>
          <p:nvPr/>
        </p:nvSpPr>
        <p:spPr>
          <a:xfrm>
            <a:off x="3415897" y="4249786"/>
            <a:ext cx="88998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 err="1"/>
              <a:t>CFv</a:t>
            </a:r>
            <a:r>
              <a:rPr lang="en-US" sz="1260" dirty="0"/>
              <a:t>=0.54</a:t>
            </a:r>
            <a:endParaRPr lang="en-GB" sz="126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E9718-135A-43A5-A806-290EDF657BD2}"/>
              </a:ext>
            </a:extLst>
          </p:cNvPr>
          <p:cNvSpPr txBox="1"/>
          <p:nvPr/>
        </p:nvSpPr>
        <p:spPr>
          <a:xfrm>
            <a:off x="7587864" y="834297"/>
            <a:ext cx="8996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 err="1"/>
              <a:t>CFh</a:t>
            </a:r>
            <a:r>
              <a:rPr lang="en-US" sz="1260" dirty="0"/>
              <a:t>=0.53</a:t>
            </a:r>
            <a:endParaRPr lang="en-GB" sz="126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A03C1-7614-48B1-9883-8D5CAACF8880}"/>
              </a:ext>
            </a:extLst>
          </p:cNvPr>
          <p:cNvSpPr txBox="1"/>
          <p:nvPr/>
        </p:nvSpPr>
        <p:spPr>
          <a:xfrm>
            <a:off x="3328601" y="1630903"/>
            <a:ext cx="8996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 err="1"/>
              <a:t>CFh</a:t>
            </a:r>
            <a:r>
              <a:rPr lang="en-US" sz="1260" dirty="0"/>
              <a:t>=0.07</a:t>
            </a:r>
            <a:endParaRPr lang="en-GB" sz="126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45F47F-2EFF-4DA7-8679-542981569B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2882" y="2241789"/>
            <a:ext cx="1262417" cy="96243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28C7B4-B864-48E6-9CC6-DF8C405C582A}"/>
              </a:ext>
            </a:extLst>
          </p:cNvPr>
          <p:cNvCxnSpPr/>
          <p:nvPr/>
        </p:nvCxnSpPr>
        <p:spPr>
          <a:xfrm>
            <a:off x="6866319" y="2771211"/>
            <a:ext cx="297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B2BAD2-974F-4201-BE26-583D5B89EFF9}"/>
              </a:ext>
            </a:extLst>
          </p:cNvPr>
          <p:cNvCxnSpPr>
            <a:cxnSpLocks/>
          </p:cNvCxnSpPr>
          <p:nvPr/>
        </p:nvCxnSpPr>
        <p:spPr>
          <a:xfrm>
            <a:off x="7209725" y="3611073"/>
            <a:ext cx="148985" cy="19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FC595E-2800-48DB-A7AC-1B66BF4779E0}"/>
              </a:ext>
            </a:extLst>
          </p:cNvPr>
          <p:cNvCxnSpPr>
            <a:cxnSpLocks/>
          </p:cNvCxnSpPr>
          <p:nvPr/>
        </p:nvCxnSpPr>
        <p:spPr>
          <a:xfrm flipV="1">
            <a:off x="7209725" y="1704032"/>
            <a:ext cx="343407" cy="186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CE8137-FA19-4227-AFDD-EEA7E3FE7489}"/>
              </a:ext>
            </a:extLst>
          </p:cNvPr>
          <p:cNvCxnSpPr>
            <a:cxnSpLocks/>
          </p:cNvCxnSpPr>
          <p:nvPr/>
        </p:nvCxnSpPr>
        <p:spPr>
          <a:xfrm flipH="1" flipV="1">
            <a:off x="3159362" y="2036672"/>
            <a:ext cx="181301" cy="146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5C510A-ADC9-4BE5-8D52-72FFF4A8633D}"/>
              </a:ext>
            </a:extLst>
          </p:cNvPr>
          <p:cNvCxnSpPr>
            <a:cxnSpLocks/>
          </p:cNvCxnSpPr>
          <p:nvPr/>
        </p:nvCxnSpPr>
        <p:spPr>
          <a:xfrm flipH="1">
            <a:off x="3196116" y="3433912"/>
            <a:ext cx="144548" cy="15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CB49F5-EF2D-4181-BC25-D80D31A150A7}"/>
              </a:ext>
            </a:extLst>
          </p:cNvPr>
          <p:cNvSpPr txBox="1"/>
          <p:nvPr/>
        </p:nvSpPr>
        <p:spPr>
          <a:xfrm>
            <a:off x="1198500" y="2131364"/>
            <a:ext cx="91082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Horizontal</a:t>
            </a:r>
            <a:endParaRPr lang="en-GB" sz="126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DA98EE-9594-4F44-9EFB-FF244F8A43E7}"/>
              </a:ext>
            </a:extLst>
          </p:cNvPr>
          <p:cNvCxnSpPr>
            <a:cxnSpLocks/>
          </p:cNvCxnSpPr>
          <p:nvPr/>
        </p:nvCxnSpPr>
        <p:spPr>
          <a:xfrm flipV="1">
            <a:off x="2245638" y="2303201"/>
            <a:ext cx="9504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810ADC6-E603-430A-8BEA-97CEC16DB16F}"/>
              </a:ext>
            </a:extLst>
          </p:cNvPr>
          <p:cNvSpPr txBox="1"/>
          <p:nvPr/>
        </p:nvSpPr>
        <p:spPr>
          <a:xfrm>
            <a:off x="1293077" y="3024267"/>
            <a:ext cx="721672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Vertical</a:t>
            </a:r>
            <a:endParaRPr lang="en-GB" sz="126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78B4EA-AB23-43DC-ABE4-B24864522342}"/>
              </a:ext>
            </a:extLst>
          </p:cNvPr>
          <p:cNvCxnSpPr>
            <a:cxnSpLocks/>
          </p:cNvCxnSpPr>
          <p:nvPr/>
        </p:nvCxnSpPr>
        <p:spPr>
          <a:xfrm flipV="1">
            <a:off x="2317912" y="3167383"/>
            <a:ext cx="9504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F47A3EA-68DA-4D83-B8F4-14BB4EB114B4}"/>
              </a:ext>
            </a:extLst>
          </p:cNvPr>
          <p:cNvSpPr txBox="1"/>
          <p:nvPr/>
        </p:nvSpPr>
        <p:spPr>
          <a:xfrm>
            <a:off x="4664070" y="2611259"/>
            <a:ext cx="95571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50x50 </a:t>
            </a:r>
            <a:r>
              <a:rPr lang="en-US" sz="1260" dirty="0">
                <a:latin typeface="Symbol" panose="05050102010706020507" pitchFamily="18" charset="2"/>
              </a:rPr>
              <a:t>m</a:t>
            </a:r>
            <a:r>
              <a:rPr lang="en-US" sz="1260" dirty="0"/>
              <a:t>m</a:t>
            </a:r>
            <a:r>
              <a:rPr lang="en-US" sz="1260" baseline="30000" dirty="0"/>
              <a:t>2</a:t>
            </a:r>
            <a:endParaRPr lang="en-GB" sz="126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5C0138-F521-4B03-BFF0-617FD814A7D1}"/>
              </a:ext>
            </a:extLst>
          </p:cNvPr>
          <p:cNvSpPr txBox="1"/>
          <p:nvPr/>
        </p:nvSpPr>
        <p:spPr>
          <a:xfrm>
            <a:off x="2166270" y="922615"/>
            <a:ext cx="24978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Modes     Cumulated occupation</a:t>
            </a:r>
            <a:endParaRPr lang="en-GB" sz="126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BA27E0-88FA-4508-A63E-C0940CA1BDEB}"/>
              </a:ext>
            </a:extLst>
          </p:cNvPr>
          <p:cNvSpPr txBox="1"/>
          <p:nvPr/>
        </p:nvSpPr>
        <p:spPr>
          <a:xfrm>
            <a:off x="2346966" y="3521681"/>
            <a:ext cx="2497800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Modes     Cumulated occupation</a:t>
            </a:r>
            <a:endParaRPr lang="en-GB" sz="126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3F91C5-D3E5-4D0D-945B-84A57B3394A9}"/>
              </a:ext>
            </a:extLst>
          </p:cNvPr>
          <p:cNvSpPr txBox="1"/>
          <p:nvPr/>
        </p:nvSpPr>
        <p:spPr>
          <a:xfrm>
            <a:off x="474818" y="4158617"/>
            <a:ext cx="1449436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>
                <a:solidFill>
                  <a:srgbClr val="FF0000"/>
                </a:solidFill>
              </a:rPr>
              <a:t>CF= </a:t>
            </a:r>
            <a:r>
              <a:rPr lang="en-US" sz="1260" dirty="0" err="1">
                <a:solidFill>
                  <a:srgbClr val="FF0000"/>
                </a:solidFill>
              </a:rPr>
              <a:t>CFh</a:t>
            </a:r>
            <a:r>
              <a:rPr lang="en-US" sz="1260" dirty="0">
                <a:solidFill>
                  <a:srgbClr val="FF0000"/>
                </a:solidFill>
              </a:rPr>
              <a:t> x </a:t>
            </a:r>
            <a:r>
              <a:rPr lang="en-US" sz="1260" dirty="0" err="1">
                <a:solidFill>
                  <a:srgbClr val="FF0000"/>
                </a:solidFill>
              </a:rPr>
              <a:t>CFv</a:t>
            </a:r>
            <a:r>
              <a:rPr lang="en-US" sz="1260" dirty="0">
                <a:solidFill>
                  <a:srgbClr val="FF0000"/>
                </a:solidFill>
              </a:rPr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dirty="0">
                <a:solidFill>
                  <a:srgbClr val="FF0000"/>
                </a:solidFill>
              </a:rPr>
              <a:t>Source: 0.038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260" dirty="0">
                <a:solidFill>
                  <a:srgbClr val="FF0000"/>
                </a:solidFill>
              </a:rPr>
              <a:t>Image: 0.51 </a:t>
            </a:r>
            <a:endParaRPr lang="en-GB" sz="1260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CA8B2B-3BC6-48B7-AE26-6AFEF4BB7D68}"/>
              </a:ext>
            </a:extLst>
          </p:cNvPr>
          <p:cNvSpPr txBox="1"/>
          <p:nvPr/>
        </p:nvSpPr>
        <p:spPr>
          <a:xfrm>
            <a:off x="740759" y="659727"/>
            <a:ext cx="742511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90" dirty="0"/>
              <a:t>MODEL 3</a:t>
            </a:r>
            <a:endParaRPr lang="en-GB" sz="990" dirty="0"/>
          </a:p>
        </p:txBody>
      </p:sp>
    </p:spTree>
    <p:extLst>
      <p:ext uri="{BB962C8B-B14F-4D97-AF65-F5344CB8AC3E}">
        <p14:creationId xmlns:p14="http://schemas.microsoft.com/office/powerpoint/2010/main" val="3417437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1D model of ISN Beamline (25 keV)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328FD-4120-4618-B211-CFFBB5A1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67" y="609709"/>
            <a:ext cx="7374467" cy="3486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740D7-F6D0-4A21-9F67-893D992A68E3}"/>
              </a:ext>
            </a:extLst>
          </p:cNvPr>
          <p:cNvSpPr txBox="1"/>
          <p:nvPr/>
        </p:nvSpPr>
        <p:spPr>
          <a:xfrm>
            <a:off x="2006299" y="1158341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14%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6E255-D7B9-4257-BA13-166D30CC2BEB}"/>
              </a:ext>
            </a:extLst>
          </p:cNvPr>
          <p:cNvSpPr txBox="1"/>
          <p:nvPr/>
        </p:nvSpPr>
        <p:spPr>
          <a:xfrm>
            <a:off x="4841637" y="182346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38%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9D325-35E3-4432-94DD-D7F7D3196D31}"/>
              </a:ext>
            </a:extLst>
          </p:cNvPr>
          <p:cNvSpPr txBox="1"/>
          <p:nvPr/>
        </p:nvSpPr>
        <p:spPr>
          <a:xfrm>
            <a:off x="7961154" y="189119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88%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74D37C-CA24-4631-8B8E-30D892F1A5FE}"/>
              </a:ext>
            </a:extLst>
          </p:cNvPr>
          <p:cNvSpPr txBox="1"/>
          <p:nvPr/>
        </p:nvSpPr>
        <p:spPr>
          <a:xfrm>
            <a:off x="1925466" y="2646065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52%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63730-C7DC-47DA-AFA3-B5AD8EAB8EC7}"/>
              </a:ext>
            </a:extLst>
          </p:cNvPr>
          <p:cNvSpPr txBox="1"/>
          <p:nvPr/>
        </p:nvSpPr>
        <p:spPr>
          <a:xfrm>
            <a:off x="4395841" y="2571750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90%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C21B7-ACC5-41D6-9EA8-4421259E54A0}"/>
              </a:ext>
            </a:extLst>
          </p:cNvPr>
          <p:cNvSpPr txBox="1"/>
          <p:nvPr/>
        </p:nvSpPr>
        <p:spPr>
          <a:xfrm>
            <a:off x="7995815" y="2451446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CF: 99%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2E9A7-0D67-43EE-A72B-1B0C667E6F3E}"/>
              </a:ext>
            </a:extLst>
          </p:cNvPr>
          <p:cNvSpPr txBox="1"/>
          <p:nvPr/>
        </p:nvSpPr>
        <p:spPr>
          <a:xfrm>
            <a:off x="3961104" y="1139815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14 </a:t>
            </a:r>
            <a:r>
              <a:rPr lang="en-US" b="1" dirty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AE0926-596C-4F38-8522-39C966E2F9EA}"/>
              </a:ext>
            </a:extLst>
          </p:cNvPr>
          <p:cNvSpPr txBox="1"/>
          <p:nvPr/>
        </p:nvSpPr>
        <p:spPr>
          <a:xfrm>
            <a:off x="3307328" y="2646065"/>
            <a:ext cx="598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4 </a:t>
            </a:r>
            <a:r>
              <a:rPr lang="en-US" b="1" dirty="0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b="1" dirty="0">
                <a:solidFill>
                  <a:schemeClr val="tx1"/>
                </a:solidFill>
              </a:rPr>
              <a:t>m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29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415450" y="3421033"/>
            <a:ext cx="1781648" cy="1159843"/>
          </a:xfrm>
          <a:prstGeom prst="rect">
            <a:avLst/>
          </a:prstGeom>
        </p:spPr>
      </p:pic>
      <p:sp>
        <p:nvSpPr>
          <p:cNvPr id="25" name="Shape 62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25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57675" y="62425"/>
            <a:ext cx="9039600" cy="430857"/>
          </a:xfrm>
        </p:spPr>
        <p:txBody>
          <a:bodyPr/>
          <a:lstStyle/>
          <a:p>
            <a:pPr>
              <a:defRPr/>
            </a:pPr>
            <a:r>
              <a:rPr lang="en-US" sz="1600" dirty="0"/>
              <a:t>ALS-FLEXON: CORRECTION OF THERMAL DEFORMATION WITH ADAPTIVE OPTICS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 bwMode="auto">
          <a:xfrm>
            <a:off x="0" y="3187700"/>
            <a:ext cx="5113338" cy="374650"/>
          </a:xfrm>
        </p:spPr>
        <p:txBody>
          <a:bodyPr>
            <a:normAutofit fontScale="70000" lnSpcReduction="20000"/>
          </a:bodyPr>
          <a:lstStyle/>
          <a:p>
            <a:pPr marL="114300" indent="0">
              <a:buNone/>
              <a:defRPr/>
            </a:pPr>
            <a:r>
              <a:rPr lang="en-US" dirty="0">
                <a:solidFill>
                  <a:schemeClr val="tx1"/>
                </a:solidFill>
              </a:rPr>
              <a:t>LN cooling </a:t>
            </a:r>
            <a:r>
              <a:rPr lang="en-US" sz="1200" dirty="0">
                <a:solidFill>
                  <a:schemeClr val="tx1"/>
                </a:solidFill>
              </a:rPr>
              <a:t>Cutler </a:t>
            </a:r>
            <a:r>
              <a:rPr lang="en-US" sz="1200" i="1" dirty="0">
                <a:solidFill>
                  <a:schemeClr val="tx1"/>
                </a:solidFill>
              </a:rPr>
              <a:t>et al. </a:t>
            </a:r>
            <a:r>
              <a:rPr lang="en-US" sz="900" dirty="0">
                <a:solidFill>
                  <a:schemeClr val="tx1"/>
                </a:solidFill>
              </a:rPr>
              <a:t>http://dx.doi.org/10.1107/S1600577520009522</a:t>
            </a:r>
            <a:r>
              <a:rPr lang="en-US" sz="75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6" name="Picture 5" descr="wofrynodeformation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38325" y="412201"/>
            <a:ext cx="5081924" cy="1664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524001" y="2076399"/>
            <a:ext cx="1781648" cy="12191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400897" y="2231296"/>
            <a:ext cx="1714028" cy="10921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3400897" y="3397918"/>
            <a:ext cx="1828328" cy="11393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752950" y="2367280"/>
            <a:ext cx="723427" cy="478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5317137" y="3899136"/>
            <a:ext cx="826489" cy="638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5481046" y="3230424"/>
            <a:ext cx="529229" cy="570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6143625" y="3397919"/>
            <a:ext cx="1714028" cy="109215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>
            <a:off x="3684707" y="4553048"/>
            <a:ext cx="2417650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M. Sanchez del Rio et al, JSR 2020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Calibri"/>
                <a:cs typeface="Calibri"/>
              </a:rPr>
              <a:t>http://dx.doi.org/10.1107/S1600577520009522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4733925" y="2492476"/>
            <a:ext cx="569789" cy="5697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4856484" y="3705226"/>
            <a:ext cx="372741" cy="426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7431211" y="3561892"/>
            <a:ext cx="569789" cy="5697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 bwMode="auto">
          <a:xfrm>
            <a:off x="3027708" y="1019312"/>
            <a:ext cx="8611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/>
              <a:t>M1: 819μm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4255878" y="1005589"/>
            <a:ext cx="12012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50"/>
              <a:t>M3: 1630 μm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5481046" y="1019312"/>
            <a:ext cx="1130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/>
              <a:t>Sample: 3.8 μm</a:t>
            </a:r>
          </a:p>
        </p:txBody>
      </p:sp>
      <p:sp>
        <p:nvSpPr>
          <p:cNvPr id="22" name="Content Placeholder 2"/>
          <p:cNvSpPr txBox="1"/>
          <p:nvPr/>
        </p:nvSpPr>
        <p:spPr bwMode="gray">
          <a:xfrm>
            <a:off x="1181402" y="4441704"/>
            <a:ext cx="2359365" cy="7017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>
              <a:spcBef>
                <a:spcPts val="0"/>
              </a:spcBef>
              <a:spcAft>
                <a:spcPts val="1000"/>
              </a:spcAft>
              <a:buFont typeface="Arial"/>
              <a:buNone/>
              <a:defRPr sz="1800" b="1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>
              <a:spcBef>
                <a:spcPts val="0"/>
              </a:spcBef>
              <a:spcAft>
                <a:spcPts val="1500"/>
              </a:spcAft>
              <a:buFont typeface="Arial"/>
              <a:buNone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/>
              <a:buNone/>
              <a:defRPr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/>
              <a:buChar char="l"/>
              <a:defRPr sz="15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/>
              <a:buChar char="&gt;"/>
              <a:defRPr sz="1200" 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spcBef>
                <a:spcPts val="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350" dirty="0">
                <a:solidFill>
                  <a:schemeClr val="tx1"/>
                </a:solidFill>
              </a:rPr>
              <a:t>Water cooling      </a:t>
            </a:r>
            <a:endParaRPr sz="13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</a:rPr>
              <a:t>(CF ~ 0.8 with a 4 m undulator at 230 eV)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17137" y="3188326"/>
            <a:ext cx="826489" cy="1348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050"/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 bwMode="auto">
          <a:xfrm flipV="1">
            <a:off x="5883793" y="1949001"/>
            <a:ext cx="10949" cy="12393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3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FE0307-202A-4FC0-8ACB-634C4CCF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" y="24964"/>
            <a:ext cx="8954100" cy="615523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Gallery of results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525FF-5FB5-4EAB-80BF-E50637F1EC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9745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C4C66-9C24-4E44-94FD-DC59C2B123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63DA8C-923E-4A23-A5CF-E7C48F45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vs ESRF1 : Coherence fraction with COMSYL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6F497-846D-4C1F-9364-4C6C4E56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95705" y="728068"/>
            <a:ext cx="5510948" cy="409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DB400-D247-4C63-90E8-C65018E254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27698" y="2294268"/>
            <a:ext cx="2885923" cy="192206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FA020-95F6-452D-B92A-C4FEFE965A3F}"/>
              </a:ext>
            </a:extLst>
          </p:cNvPr>
          <p:cNvSpPr txBox="1"/>
          <p:nvPr/>
        </p:nvSpPr>
        <p:spPr bwMode="auto">
          <a:xfrm>
            <a:off x="5548257" y="4516323"/>
            <a:ext cx="338105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M Glass, M Sanchez del Rio, EPL </a:t>
            </a:r>
            <a:r>
              <a:rPr lang="en-US" sz="1050" dirty="0" err="1">
                <a:solidFill>
                  <a:schemeClr val="tx1"/>
                </a:solidFill>
                <a:latin typeface="Calibri"/>
                <a:cs typeface="Calibri"/>
              </a:rPr>
              <a:t>Europhysics</a:t>
            </a: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 letters (2017)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mr-IN" sz="900" dirty="0">
                <a:solidFill>
                  <a:schemeClr val="tx1"/>
                </a:solidFill>
                <a:latin typeface="Calibri"/>
                <a:cs typeface="Calibri"/>
              </a:rPr>
              <a:t>http://dx.doi.org/10.1209/0295-5075/119/34004</a:t>
            </a:r>
            <a:endParaRPr lang="en-US" sz="9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431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385011" y="-180849"/>
            <a:ext cx="7615989" cy="923299"/>
          </a:xfrm>
        </p:spPr>
        <p:txBody>
          <a:bodyPr/>
          <a:lstStyle/>
          <a:p>
            <a:pPr>
              <a:buNone/>
              <a:defRPr/>
            </a:pPr>
            <a:r>
              <a:rPr lang="en-US" sz="2400" dirty="0"/>
              <a:t>COHERENCE FRACTION MODIFICATION BY SLITS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406426" y="457618"/>
            <a:ext cx="4600575" cy="3499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7203368" y="2887895"/>
            <a:ext cx="6799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8000"/>
                </a:solidFill>
              </a:rPr>
              <a:t>13% (H)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7203368" y="1803949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rgbClr val="008000"/>
                </a:solidFill>
              </a:rPr>
              <a:t>58% (V)</a:t>
            </a:r>
            <a:endParaRPr sz="1050" dirty="0"/>
          </a:p>
        </p:txBody>
      </p:sp>
      <p:sp>
        <p:nvSpPr>
          <p:cNvPr id="8" name="Shape 62"/>
          <p:cNvSpPr>
            <a:spLocks noGrp="1"/>
          </p:cNvSpPr>
          <p:nvPr>
            <p:ph type="sldNum" sz="quarter" idx="2"/>
          </p:nvPr>
        </p:nvSpPr>
        <p:spPr bwMode="auto">
          <a:xfrm>
            <a:off x="1277635" y="4862578"/>
            <a:ext cx="310169" cy="1593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28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10" name="Isosceles Triangle 9"/>
          <p:cNvSpPr/>
          <p:nvPr/>
        </p:nvSpPr>
        <p:spPr bwMode="auto">
          <a:xfrm rot="5400000" flipH="1" flipV="1">
            <a:off x="1085106" y="639701"/>
            <a:ext cx="735420" cy="1061391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>
              <a:buClrTx/>
              <a:defRPr/>
            </a:pPr>
            <a:endParaRPr lang="en-US" sz="1350"/>
          </a:p>
        </p:txBody>
      </p:sp>
      <p:cxnSp>
        <p:nvCxnSpPr>
          <p:cNvPr id="13" name="Straight Connector 12"/>
          <p:cNvCxnSpPr>
            <a:cxnSpLocks/>
          </p:cNvCxnSpPr>
          <p:nvPr/>
        </p:nvCxnSpPr>
        <p:spPr bwMode="auto">
          <a:xfrm>
            <a:off x="1983510" y="1173857"/>
            <a:ext cx="1" cy="481581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cxnSp>
        <p:nvCxnSpPr>
          <p:cNvPr id="14" name="Straight Connector 13"/>
          <p:cNvCxnSpPr>
            <a:cxnSpLocks/>
          </p:cNvCxnSpPr>
          <p:nvPr/>
        </p:nvCxnSpPr>
        <p:spPr bwMode="auto">
          <a:xfrm>
            <a:off x="1983510" y="436455"/>
            <a:ext cx="0" cy="611990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</p:cxnSp>
      <p:grpSp>
        <p:nvGrpSpPr>
          <p:cNvPr id="16" name="Group 15"/>
          <p:cNvGrpSpPr/>
          <p:nvPr/>
        </p:nvGrpSpPr>
        <p:grpSpPr bwMode="auto">
          <a:xfrm>
            <a:off x="470671" y="934534"/>
            <a:ext cx="387713" cy="457200"/>
            <a:chOff x="6468695" y="3429000"/>
            <a:chExt cx="516951" cy="609600"/>
          </a:xfrm>
        </p:grpSpPr>
        <p:cxnSp>
          <p:nvCxnSpPr>
            <p:cNvPr id="17" name="Straight Arrow Connector 16"/>
            <p:cNvCxnSpPr>
              <a:cxnSpLocks/>
            </p:cNvCxnSpPr>
            <p:nvPr/>
          </p:nvCxnSpPr>
          <p:spPr bwMode="auto">
            <a:xfrm>
              <a:off x="6473371" y="34290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cxnSpLocks/>
            </p:cNvCxnSpPr>
            <p:nvPr/>
          </p:nvCxnSpPr>
          <p:spPr bwMode="auto">
            <a:xfrm>
              <a:off x="6468695" y="35814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cxnSpLocks/>
            </p:cNvCxnSpPr>
            <p:nvPr/>
          </p:nvCxnSpPr>
          <p:spPr bwMode="auto">
            <a:xfrm>
              <a:off x="6476761" y="37338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</p:cNvCxnSpPr>
            <p:nvPr/>
          </p:nvCxnSpPr>
          <p:spPr bwMode="auto">
            <a:xfrm>
              <a:off x="6477646" y="38862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</p:cNvCxnSpPr>
            <p:nvPr/>
          </p:nvCxnSpPr>
          <p:spPr bwMode="auto">
            <a:xfrm>
              <a:off x="6476218" y="40386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Isosceles Triangle 23"/>
          <p:cNvSpPr/>
          <p:nvPr/>
        </p:nvSpPr>
        <p:spPr bwMode="auto">
          <a:xfrm rot="5400000" flipH="1" flipV="1">
            <a:off x="2045210" y="688134"/>
            <a:ext cx="238126" cy="879219"/>
          </a:xfrm>
          <a:prstGeom prst="triangle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>
              <a:buClrTx/>
              <a:defRPr/>
            </a:pPr>
            <a:endParaRPr lang="en-US" sz="1350"/>
          </a:p>
        </p:txBody>
      </p:sp>
      <p:sp>
        <p:nvSpPr>
          <p:cNvPr id="25" name="TextBox 24"/>
          <p:cNvSpPr txBox="1"/>
          <p:nvPr/>
        </p:nvSpPr>
        <p:spPr bwMode="auto">
          <a:xfrm>
            <a:off x="2164273" y="457618"/>
            <a:ext cx="12298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/>
              <a:t>EBS U18 L=2.5m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3258F4-62DE-42D7-9B5F-513E19472BDB}"/>
              </a:ext>
            </a:extLst>
          </p:cNvPr>
          <p:cNvSpPr/>
          <p:nvPr/>
        </p:nvSpPr>
        <p:spPr bwMode="auto">
          <a:xfrm>
            <a:off x="39039" y="4313109"/>
            <a:ext cx="632107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Sanchez del Rio, M., </a:t>
            </a:r>
            <a:r>
              <a:rPr lang="en-US" sz="1100" dirty="0" err="1">
                <a:solidFill>
                  <a:schemeClr val="tx1"/>
                </a:solidFill>
              </a:rPr>
              <a:t>Celestre</a:t>
            </a:r>
            <a:r>
              <a:rPr lang="en-US" sz="1100" dirty="0">
                <a:solidFill>
                  <a:schemeClr val="tx1"/>
                </a:solidFill>
              </a:rPr>
              <a:t>, R., Reyes-Herrera, J., </a:t>
            </a:r>
            <a:r>
              <a:rPr lang="en-US" sz="1100" dirty="0" err="1">
                <a:solidFill>
                  <a:schemeClr val="tx1"/>
                </a:solidFill>
              </a:rPr>
              <a:t>Brumund</a:t>
            </a:r>
            <a:r>
              <a:rPr lang="en-US" sz="1100" dirty="0">
                <a:solidFill>
                  <a:schemeClr val="tx1"/>
                </a:solidFill>
              </a:rPr>
              <a:t>, P. &amp; </a:t>
            </a:r>
            <a:r>
              <a:rPr lang="en-US" sz="1100" dirty="0" err="1">
                <a:solidFill>
                  <a:schemeClr val="tx1"/>
                </a:solidFill>
              </a:rPr>
              <a:t>Cammarata</a:t>
            </a:r>
            <a:r>
              <a:rPr lang="en-US" sz="1100" dirty="0">
                <a:solidFill>
                  <a:schemeClr val="tx1"/>
                </a:solidFill>
              </a:rPr>
              <a:t>, M..</a:t>
            </a:r>
          </a:p>
          <a:p>
            <a:r>
              <a:rPr lang="en-US" sz="1100" dirty="0">
                <a:solidFill>
                  <a:schemeClr val="tx1"/>
                </a:solidFill>
              </a:rPr>
              <a:t>J. Synchrotron Rad. 29, 1354–1367  (2022)</a:t>
            </a:r>
          </a:p>
          <a:p>
            <a:r>
              <a:rPr lang="en-US" sz="1100" dirty="0">
                <a:solidFill>
                  <a:schemeClr val="tx1"/>
                </a:solidFill>
              </a:rPr>
              <a:t>DOI: </a:t>
            </a:r>
            <a:r>
              <a:rPr lang="en-US" sz="11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http://dx.doi.org/10.1107/S1600577522008736</a:t>
            </a:r>
            <a:endParaRPr lang="en-GB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08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516907" y="475882"/>
          <a:ext cx="635436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4" name="oleObj" r:id="rId3" imgW="4330700" imgH="457200" progId="Equation.DSMT4">
                  <p:embed/>
                </p:oleObj>
              </mc:Choice>
              <mc:Fallback>
                <p:oleObj name="oleObj" r:id="rId3" imgW="4330700" imgH="457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/>
                    </p:blipFill>
                    <p:spPr bwMode="auto">
                      <a:xfrm>
                        <a:off x="1516907" y="475882"/>
                        <a:ext cx="6354365" cy="671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  <a:defRPr/>
            </a:pPr>
            <a:r>
              <a:rPr lang="en-US" sz="2400" dirty="0"/>
              <a:t>ALS-U U38 source 806 eV (COMSYL CMD)</a:t>
            </a:r>
          </a:p>
        </p:txBody>
      </p:sp>
      <p:sp>
        <p:nvSpPr>
          <p:cNvPr id="38" name="Shape 62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29</a:t>
            </a:fld>
            <a:endParaRPr sz="600" b="1">
              <a:solidFill>
                <a:srgbClr val="132577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169701" y="1142221"/>
            <a:ext cx="2286000" cy="17154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4471083" y="153144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FFF00"/>
                </a:solidFill>
                <a:latin typeface="Calibri"/>
                <a:cs typeface="Calibri"/>
              </a:rPr>
              <a:t>m=0</a:t>
            </a:r>
            <a:endParaRPr sz="1050"/>
          </a:p>
        </p:txBody>
      </p:sp>
      <p:grpSp>
        <p:nvGrpSpPr>
          <p:cNvPr id="10" name="Group 9"/>
          <p:cNvGrpSpPr/>
          <p:nvPr/>
        </p:nvGrpSpPr>
        <p:grpSpPr bwMode="auto">
          <a:xfrm>
            <a:off x="2457450" y="2847439"/>
            <a:ext cx="4146103" cy="1724561"/>
            <a:chOff x="3297326" y="3927464"/>
            <a:chExt cx="5528137" cy="229941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3297326" y="4038600"/>
              <a:ext cx="1028372" cy="103696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/>
          </p:blipFill>
          <p:spPr bwMode="auto">
            <a:xfrm>
              <a:off x="4436726" y="4049503"/>
              <a:ext cx="1041036" cy="10381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/>
          </p:blipFill>
          <p:spPr bwMode="auto">
            <a:xfrm>
              <a:off x="5588790" y="4049504"/>
              <a:ext cx="1012229" cy="1017916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/>
          </p:blipFill>
          <p:spPr bwMode="auto">
            <a:xfrm>
              <a:off x="6688074" y="4049503"/>
              <a:ext cx="1025946" cy="10288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/>
            <a:stretch/>
          </p:blipFill>
          <p:spPr bwMode="auto">
            <a:xfrm>
              <a:off x="7811331" y="4038600"/>
              <a:ext cx="1014132" cy="10226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3310912" y="5185225"/>
              <a:ext cx="1009649" cy="100964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/>
            <a:stretch/>
          </p:blipFill>
          <p:spPr bwMode="auto">
            <a:xfrm>
              <a:off x="4432527" y="5203942"/>
              <a:ext cx="1014413" cy="102293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3"/>
            <a:stretch/>
          </p:blipFill>
          <p:spPr bwMode="auto">
            <a:xfrm>
              <a:off x="5588790" y="5178556"/>
              <a:ext cx="1028700" cy="102298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/>
            <a:stretch/>
          </p:blipFill>
          <p:spPr bwMode="auto">
            <a:xfrm>
              <a:off x="6715169" y="5173585"/>
              <a:ext cx="1013481" cy="10191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5"/>
            <a:stretch/>
          </p:blipFill>
          <p:spPr bwMode="auto">
            <a:xfrm>
              <a:off x="7801500" y="5185225"/>
              <a:ext cx="1021085" cy="1023937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3437109" y="3933105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m=0</a:t>
              </a:r>
              <a:endParaRPr sz="1050"/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7979570" y="5097887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m=9</a:t>
              </a:r>
              <a:endParaRPr sz="1050"/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6839842" y="5084376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m=8</a:t>
              </a:r>
              <a:endParaRPr sz="1050"/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5724001" y="5084376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m=7</a:t>
              </a:r>
              <a:endParaRPr sz="1050"/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4585023" y="5087622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m=6</a:t>
              </a:r>
              <a:endParaRPr sz="1050"/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7948744" y="3927464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m=4</a:t>
              </a:r>
              <a:endParaRPr sz="1050"/>
            </a:p>
          </p:txBody>
        </p:sp>
        <p:sp>
          <p:nvSpPr>
            <p:cNvPr id="32" name="TextBox 31"/>
            <p:cNvSpPr txBox="1"/>
            <p:nvPr/>
          </p:nvSpPr>
          <p:spPr bwMode="auto">
            <a:xfrm>
              <a:off x="3486963" y="5061277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m=5</a:t>
              </a:r>
              <a:endParaRPr sz="1050"/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6880695" y="3957935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m=3</a:t>
              </a:r>
              <a:endParaRPr sz="1050"/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5715001" y="3957935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m=2</a:t>
              </a:r>
              <a:endParaRPr sz="1050"/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613982" y="3933729"/>
              <a:ext cx="80192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FF00"/>
                  </a:solidFill>
                  <a:latin typeface="Calibri"/>
                  <a:cs typeface="Calibri"/>
                </a:rPr>
                <a:t>m=1</a:t>
              </a:r>
              <a:endParaRPr sz="1050"/>
            </a:p>
          </p:txBody>
        </p:sp>
      </p:grpSp>
      <p:sp>
        <p:nvSpPr>
          <p:cNvPr id="36" name="Oval 35"/>
          <p:cNvSpPr/>
          <p:nvPr/>
        </p:nvSpPr>
        <p:spPr bwMode="auto">
          <a:xfrm>
            <a:off x="5809407" y="540582"/>
            <a:ext cx="369970" cy="55405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050"/>
          </a:p>
        </p:txBody>
      </p:sp>
      <p:pic>
        <p:nvPicPr>
          <p:cNvPr id="37" name="Content Placeholder 3">
            <a:extLst>
              <a:ext uri="{FF2B5EF4-FFF2-40B4-BE49-F238E27FC236}">
                <a16:creationId xmlns:a16="http://schemas.microsoft.com/office/drawing/2014/main" id="{4096B833-0EAF-4E74-82D4-83A2885C97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7518611" y="1169865"/>
            <a:ext cx="1083357" cy="10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514991C-9810-43B1-A79E-00CD169C84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7517964" y="2337134"/>
            <a:ext cx="1083357" cy="102879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263C5E-0EFF-417D-828A-A6E8B37980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7512926" y="3433352"/>
            <a:ext cx="1083358" cy="10955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F97C5C-F107-4895-92F8-7264054F6450}"/>
              </a:ext>
            </a:extLst>
          </p:cNvPr>
          <p:cNvSpPr txBox="1"/>
          <p:nvPr/>
        </p:nvSpPr>
        <p:spPr bwMode="auto">
          <a:xfrm>
            <a:off x="7546504" y="1153218"/>
            <a:ext cx="12020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FFFF00"/>
                </a:solidFill>
                <a:latin typeface="Calibri"/>
                <a:cs typeface="Calibri"/>
              </a:rPr>
              <a:t>m=19 (ice crystal)</a:t>
            </a: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000" dirty="0">
                <a:solidFill>
                  <a:srgbClr val="FFFF00"/>
                </a:solidFill>
                <a:latin typeface="Calibri"/>
                <a:cs typeface="Calibri"/>
              </a:rPr>
              <a:t>  </a:t>
            </a:r>
          </a:p>
          <a:p>
            <a:pPr>
              <a:defRPr/>
            </a:pPr>
            <a:r>
              <a:rPr lang="en-US" sz="1000" dirty="0">
                <a:solidFill>
                  <a:srgbClr val="FFFF00"/>
                </a:solidFill>
                <a:latin typeface="Calibri"/>
                <a:cs typeface="Calibri"/>
              </a:rPr>
              <a:t>m=32 (mask) </a:t>
            </a: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000" dirty="0">
              <a:solidFill>
                <a:srgbClr val="FFFF00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000" dirty="0">
                <a:solidFill>
                  <a:srgbClr val="FFFF00"/>
                </a:solidFill>
                <a:latin typeface="Calibri"/>
                <a:cs typeface="Calibri"/>
              </a:rPr>
              <a:t>m=43 (clock)                             </a:t>
            </a:r>
            <a:endParaRPr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Transport of coherence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533816" y="813997"/>
            <a:ext cx="7039802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Basics of Partial Coherence in SR 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Introduction to Coherent Mode Decomposition with 2D and 1D </a:t>
            </a:r>
            <a:r>
              <a:rPr lang="en-US" sz="1620" kern="1200" dirty="0" err="1">
                <a:solidFill>
                  <a:srgbClr val="002692"/>
                </a:solidFill>
                <a:ea typeface="+mn-ea"/>
                <a:cs typeface="+mn-cs"/>
              </a:rPr>
              <a:t>wavefronts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What is WOFRY 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Gallery of exercises and examples</a:t>
            </a:r>
            <a:b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</a:b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</a:rPr>
              <a:t>Gallery of results </a:t>
            </a: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8081679-29DE-443A-ADB7-DD385E6D9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39" y="341375"/>
            <a:ext cx="5084916" cy="2557898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5400000" flipH="1" flipV="1">
            <a:off x="2326175" y="3210493"/>
            <a:ext cx="768956" cy="142679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sp>
        <p:nvSpPr>
          <p:cNvPr id="19" name="Isosceles Triangle 18"/>
          <p:cNvSpPr/>
          <p:nvPr/>
        </p:nvSpPr>
        <p:spPr>
          <a:xfrm rot="5400000" flipH="1">
            <a:off x="3343338" y="3634996"/>
            <a:ext cx="796500" cy="550243"/>
          </a:xfrm>
          <a:prstGeom prst="triangle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430761" y="3379681"/>
            <a:ext cx="1" cy="1132553"/>
          </a:xfrm>
          <a:prstGeom prst="straightConnector1">
            <a:avLst/>
          </a:prstGeom>
          <a:noFill/>
          <a:ln w="25400" cap="flat">
            <a:solidFill>
              <a:srgbClr val="132577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/>
          <p:cNvCxnSpPr/>
          <p:nvPr/>
        </p:nvCxnSpPr>
        <p:spPr>
          <a:xfrm>
            <a:off x="2667003" y="4205078"/>
            <a:ext cx="1" cy="362423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Connector 37"/>
          <p:cNvCxnSpPr/>
          <p:nvPr/>
        </p:nvCxnSpPr>
        <p:spPr>
          <a:xfrm>
            <a:off x="2667002" y="3293719"/>
            <a:ext cx="1" cy="362423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Isosceles Triangle 38"/>
          <p:cNvSpPr/>
          <p:nvPr/>
        </p:nvSpPr>
        <p:spPr>
          <a:xfrm rot="5400000" flipH="1" flipV="1">
            <a:off x="5694487" y="3562971"/>
            <a:ext cx="934253" cy="73585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sp>
        <p:nvSpPr>
          <p:cNvPr id="40" name="Isosceles Triangle 39"/>
          <p:cNvSpPr/>
          <p:nvPr/>
        </p:nvSpPr>
        <p:spPr>
          <a:xfrm rot="5400000" flipH="1">
            <a:off x="6651408" y="3412700"/>
            <a:ext cx="901687" cy="1038880"/>
          </a:xfrm>
          <a:prstGeom prst="triangle">
            <a:avLst/>
          </a:prstGeom>
          <a:solidFill>
            <a:schemeClr val="accent5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550728" y="3364635"/>
            <a:ext cx="1" cy="1132553"/>
          </a:xfrm>
          <a:prstGeom prst="straightConnector1">
            <a:avLst/>
          </a:prstGeom>
          <a:noFill/>
          <a:ln w="25400" cap="flat">
            <a:solidFill>
              <a:srgbClr val="132577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/>
          <p:cNvCxnSpPr/>
          <p:nvPr/>
        </p:nvCxnSpPr>
        <p:spPr>
          <a:xfrm>
            <a:off x="5786970" y="4020560"/>
            <a:ext cx="1" cy="362423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Connector 42"/>
          <p:cNvCxnSpPr/>
          <p:nvPr/>
        </p:nvCxnSpPr>
        <p:spPr>
          <a:xfrm>
            <a:off x="5786969" y="3479754"/>
            <a:ext cx="1" cy="362423"/>
          </a:xfrm>
          <a:prstGeom prst="lin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Right Brace 3"/>
          <p:cNvSpPr/>
          <p:nvPr/>
        </p:nvSpPr>
        <p:spPr>
          <a:xfrm rot="16200000">
            <a:off x="2923780" y="1943319"/>
            <a:ext cx="387306" cy="2318186"/>
          </a:xfrm>
          <a:prstGeom prst="rightBrac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sp>
        <p:nvSpPr>
          <p:cNvPr id="15" name="Right Brace 14"/>
          <p:cNvSpPr/>
          <p:nvPr/>
        </p:nvSpPr>
        <p:spPr>
          <a:xfrm rot="16200000">
            <a:off x="6335907" y="1933833"/>
            <a:ext cx="387306" cy="2318186"/>
          </a:xfrm>
          <a:prstGeom prst="rightBrace">
            <a:avLst/>
          </a:prstGeom>
          <a:noFill/>
          <a:ln w="25400" cap="flat">
            <a:solidFill>
              <a:srgbClr val="132577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8579" tIns="34289" rIns="68579" bIns="34289" numCol="1" spcCol="38100" rtlCol="0" anchor="t">
            <a:noAutofit/>
          </a:bodyPr>
          <a:lstStyle/>
          <a:p>
            <a:pPr defTabSz="685800" latinLnBrk="1" hangingPunct="0">
              <a:buClrTx/>
            </a:pPr>
            <a:endParaRPr lang="en-US" sz="135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 flipV="1">
            <a:off x="2562013" y="948070"/>
            <a:ext cx="555419" cy="1905935"/>
          </a:xfrm>
          <a:prstGeom prst="straightConnector1">
            <a:avLst/>
          </a:prstGeom>
          <a:noFill/>
          <a:ln w="25400" cap="flat">
            <a:solidFill>
              <a:srgbClr val="132577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 flipH="1" flipV="1">
            <a:off x="3407563" y="987706"/>
            <a:ext cx="2996932" cy="1887387"/>
          </a:xfrm>
          <a:prstGeom prst="straightConnector1">
            <a:avLst/>
          </a:prstGeom>
          <a:noFill/>
          <a:ln w="25400" cap="flat">
            <a:solidFill>
              <a:srgbClr val="132577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040211"/>
              </p:ext>
            </p:extLst>
          </p:nvPr>
        </p:nvGraphicFramePr>
        <p:xfrm>
          <a:off x="747166" y="3048244"/>
          <a:ext cx="876300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2" name="Equation" r:id="rId4" imgW="685800" imgH="469900" progId="Equation.DSMT4">
                  <p:embed/>
                </p:oleObj>
              </mc:Choice>
              <mc:Fallback>
                <p:oleObj name="Equation" r:id="rId4" imgW="685800" imgH="469900" progId="Equation.DSMT4">
                  <p:embed/>
                  <p:pic>
                    <p:nvPicPr>
                      <p:cNvPr id="23" name="Object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7166" y="3048244"/>
                        <a:ext cx="876300" cy="601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1309267"/>
              </p:ext>
            </p:extLst>
          </p:nvPr>
        </p:nvGraphicFramePr>
        <p:xfrm>
          <a:off x="7958684" y="2974533"/>
          <a:ext cx="876300" cy="601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3" name="Equation" r:id="rId6" imgW="685800" imgH="469900" progId="Equation.DSMT4">
                  <p:embed/>
                </p:oleObj>
              </mc:Choice>
              <mc:Fallback>
                <p:oleObj name="Equation" r:id="rId6" imgW="685800" imgH="46990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58684" y="2974533"/>
                        <a:ext cx="876300" cy="601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67D98582-85D6-47D0-950B-B242F05AA19A}"/>
              </a:ext>
            </a:extLst>
          </p:cNvPr>
          <p:cNvGrpSpPr/>
          <p:nvPr/>
        </p:nvGrpSpPr>
        <p:grpSpPr>
          <a:xfrm>
            <a:off x="1395940" y="3726349"/>
            <a:ext cx="387713" cy="457200"/>
            <a:chOff x="6468695" y="3429000"/>
            <a:chExt cx="516951" cy="609600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9F5F748-ABFA-422F-AFCC-CA94DA2D82DF}"/>
                </a:ext>
              </a:extLst>
            </p:cNvPr>
            <p:cNvCxnSpPr>
              <a:cxnSpLocks/>
            </p:cNvCxnSpPr>
            <p:nvPr/>
          </p:nvCxnSpPr>
          <p:spPr>
            <a:xfrm>
              <a:off x="6473371" y="34290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AC518EB-B41E-404D-B5E0-A0531577831C}"/>
                </a:ext>
              </a:extLst>
            </p:cNvPr>
            <p:cNvCxnSpPr>
              <a:cxnSpLocks/>
            </p:cNvCxnSpPr>
            <p:nvPr/>
          </p:nvCxnSpPr>
          <p:spPr>
            <a:xfrm>
              <a:off x="6468695" y="35814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2D1AF9E-24D5-41C7-BB87-D7849AE36248}"/>
                </a:ext>
              </a:extLst>
            </p:cNvPr>
            <p:cNvCxnSpPr>
              <a:cxnSpLocks/>
            </p:cNvCxnSpPr>
            <p:nvPr/>
          </p:nvCxnSpPr>
          <p:spPr>
            <a:xfrm>
              <a:off x="6476761" y="37338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F311AEF-6738-4807-99F4-2AFBD23BA316}"/>
                </a:ext>
              </a:extLst>
            </p:cNvPr>
            <p:cNvCxnSpPr>
              <a:cxnSpLocks/>
            </p:cNvCxnSpPr>
            <p:nvPr/>
          </p:nvCxnSpPr>
          <p:spPr>
            <a:xfrm>
              <a:off x="6477646" y="38862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BD8228A-84D4-4350-8244-5C72100B5692}"/>
                </a:ext>
              </a:extLst>
            </p:cNvPr>
            <p:cNvCxnSpPr>
              <a:cxnSpLocks/>
            </p:cNvCxnSpPr>
            <p:nvPr/>
          </p:nvCxnSpPr>
          <p:spPr>
            <a:xfrm>
              <a:off x="6476218" y="40386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CEC0CA-0612-4861-B58F-81B8ED1127B6}"/>
              </a:ext>
            </a:extLst>
          </p:cNvPr>
          <p:cNvGrpSpPr/>
          <p:nvPr/>
        </p:nvGrpSpPr>
        <p:grpSpPr>
          <a:xfrm>
            <a:off x="5178943" y="3717357"/>
            <a:ext cx="387713" cy="457200"/>
            <a:chOff x="6468695" y="3429000"/>
            <a:chExt cx="516951" cy="609600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527B6AA-9470-4843-8F1B-EB239ADD55EB}"/>
                </a:ext>
              </a:extLst>
            </p:cNvPr>
            <p:cNvCxnSpPr>
              <a:cxnSpLocks/>
            </p:cNvCxnSpPr>
            <p:nvPr/>
          </p:nvCxnSpPr>
          <p:spPr>
            <a:xfrm>
              <a:off x="6473371" y="34290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A512F1A-9500-4976-BDCF-2855AE2BA78B}"/>
                </a:ext>
              </a:extLst>
            </p:cNvPr>
            <p:cNvCxnSpPr>
              <a:cxnSpLocks/>
            </p:cNvCxnSpPr>
            <p:nvPr/>
          </p:nvCxnSpPr>
          <p:spPr>
            <a:xfrm>
              <a:off x="6468695" y="35814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106B068-E653-4FA1-A8CD-55274D0F4B79}"/>
                </a:ext>
              </a:extLst>
            </p:cNvPr>
            <p:cNvCxnSpPr>
              <a:cxnSpLocks/>
            </p:cNvCxnSpPr>
            <p:nvPr/>
          </p:nvCxnSpPr>
          <p:spPr>
            <a:xfrm>
              <a:off x="6476761" y="37338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2148771-0F0D-46E5-A514-1E078C353D47}"/>
                </a:ext>
              </a:extLst>
            </p:cNvPr>
            <p:cNvCxnSpPr>
              <a:cxnSpLocks/>
            </p:cNvCxnSpPr>
            <p:nvPr/>
          </p:nvCxnSpPr>
          <p:spPr>
            <a:xfrm>
              <a:off x="6477646" y="38862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DB624D5-F6DD-4D2F-A382-4ABE436E66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6218" y="4038600"/>
              <a:ext cx="50800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FF0EA1-C9BE-4E65-A343-9F52D4D018A4}"/>
              </a:ext>
            </a:extLst>
          </p:cNvPr>
          <p:cNvCxnSpPr/>
          <p:nvPr/>
        </p:nvCxnSpPr>
        <p:spPr>
          <a:xfrm>
            <a:off x="2050690" y="3930900"/>
            <a:ext cx="1373360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0081B4-F72D-40B7-BDE2-0D9DD2FD583A}"/>
              </a:ext>
            </a:extLst>
          </p:cNvPr>
          <p:cNvSpPr txBox="1"/>
          <p:nvPr/>
        </p:nvSpPr>
        <p:spPr>
          <a:xfrm>
            <a:off x="2928564" y="3635176"/>
            <a:ext cx="534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</a:t>
            </a:r>
            <a:r>
              <a:rPr lang="en-US" sz="1050" i="1" baseline="-25000" dirty="0"/>
              <a:t>0</a:t>
            </a:r>
            <a:endParaRPr lang="en-GB" sz="1050" i="1" baseline="-250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424CF4-834D-4C88-9ACA-A96404B6A2BA}"/>
              </a:ext>
            </a:extLst>
          </p:cNvPr>
          <p:cNvCxnSpPr>
            <a:cxnSpLocks/>
          </p:cNvCxnSpPr>
          <p:nvPr/>
        </p:nvCxnSpPr>
        <p:spPr>
          <a:xfrm>
            <a:off x="5821695" y="3945957"/>
            <a:ext cx="707848" cy="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A22FB7E-7F1E-4BAA-A5F8-8414BDC641C3}"/>
              </a:ext>
            </a:extLst>
          </p:cNvPr>
          <p:cNvSpPr txBox="1"/>
          <p:nvPr/>
        </p:nvSpPr>
        <p:spPr>
          <a:xfrm>
            <a:off x="6222690" y="3635176"/>
            <a:ext cx="5345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p</a:t>
            </a:r>
            <a:r>
              <a:rPr lang="en-US" sz="1050" i="1" baseline="-25000" dirty="0"/>
              <a:t>1</a:t>
            </a:r>
            <a:endParaRPr lang="en-GB" sz="1050" i="1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59200-DFD8-4727-A08B-8EC1BF0B3820}"/>
              </a:ext>
            </a:extLst>
          </p:cNvPr>
          <p:cNvSpPr txBox="1"/>
          <p:nvPr/>
        </p:nvSpPr>
        <p:spPr>
          <a:xfrm>
            <a:off x="93539" y="4439750"/>
            <a:ext cx="5492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Sanchez del Rio, M., </a:t>
            </a:r>
            <a:r>
              <a:rPr lang="en-US" sz="1100" dirty="0" err="1">
                <a:solidFill>
                  <a:schemeClr val="tx1"/>
                </a:solidFill>
              </a:rPr>
              <a:t>Celestre</a:t>
            </a:r>
            <a:r>
              <a:rPr lang="en-US" sz="1100" dirty="0">
                <a:solidFill>
                  <a:schemeClr val="tx1"/>
                </a:solidFill>
              </a:rPr>
              <a:t>, R., Reyes-Herrera, J., </a:t>
            </a:r>
            <a:r>
              <a:rPr lang="en-US" sz="1100" dirty="0" err="1">
                <a:solidFill>
                  <a:schemeClr val="tx1"/>
                </a:solidFill>
              </a:rPr>
              <a:t>Brumund</a:t>
            </a:r>
            <a:r>
              <a:rPr lang="en-US" sz="1100" dirty="0">
                <a:solidFill>
                  <a:schemeClr val="tx1"/>
                </a:solidFill>
              </a:rPr>
              <a:t>, P. &amp; </a:t>
            </a:r>
            <a:r>
              <a:rPr lang="en-US" sz="1100" dirty="0" err="1">
                <a:solidFill>
                  <a:schemeClr val="tx1"/>
                </a:solidFill>
              </a:rPr>
              <a:t>Cammarata</a:t>
            </a:r>
            <a:r>
              <a:rPr lang="en-US" sz="1100" dirty="0">
                <a:solidFill>
                  <a:schemeClr val="tx1"/>
                </a:solidFill>
              </a:rPr>
              <a:t>, M.</a:t>
            </a:r>
          </a:p>
          <a:p>
            <a:r>
              <a:rPr lang="en-GB" sz="1100" i="1" dirty="0"/>
              <a:t>EPL</a:t>
            </a:r>
            <a:r>
              <a:rPr lang="en-GB" sz="1100" dirty="0"/>
              <a:t> </a:t>
            </a:r>
            <a:r>
              <a:rPr lang="en-GB" sz="1100" b="1" dirty="0"/>
              <a:t>140</a:t>
            </a:r>
            <a:r>
              <a:rPr lang="en-GB" sz="1100" dirty="0"/>
              <a:t> 55001 (2022) </a:t>
            </a:r>
            <a:r>
              <a:rPr lang="en-GB" sz="1100" b="1" dirty="0"/>
              <a:t>DOI</a:t>
            </a:r>
            <a:r>
              <a:rPr lang="en-GB" sz="1100" dirty="0"/>
              <a:t> </a:t>
            </a:r>
            <a:r>
              <a:rPr lang="en-GB" sz="1100" dirty="0">
                <a:hlinkClick r:id="rId8"/>
              </a:rPr>
              <a:t>https://doi/org/10.1209/0295-5075/aca4ef </a:t>
            </a:r>
            <a:endParaRPr lang="en-GB" sz="1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9" y="-54582"/>
            <a:ext cx="8954100" cy="461635"/>
          </a:xfrm>
        </p:spPr>
        <p:txBody>
          <a:bodyPr/>
          <a:lstStyle/>
          <a:p>
            <a:pPr>
              <a:buNone/>
            </a:pPr>
            <a:r>
              <a:rPr lang="en-GB" sz="1800" dirty="0"/>
              <a:t>Beam focus modifications by cropping partially coherent X-ray beams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639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19008" y="3725551"/>
            <a:ext cx="2648484" cy="119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600200" y="1605316"/>
            <a:ext cx="2726617" cy="20145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 bwMode="auto">
          <a:xfrm>
            <a:off x="1286060" y="496442"/>
            <a:ext cx="31889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COMSYL 1.4-m-long U18  EBS (6 GeV, 147 pm rad emittance) </a:t>
            </a:r>
            <a:endParaRPr sz="1050" dirty="0"/>
          </a:p>
          <a:p>
            <a:pPr>
              <a:defRPr/>
            </a:pPr>
            <a:r>
              <a:rPr lang="en-US" sz="1800" dirty="0" err="1">
                <a:solidFill>
                  <a:srgbClr val="FF0000"/>
                </a:solidFill>
                <a:latin typeface="Calibri"/>
                <a:cs typeface="Calibri"/>
              </a:rPr>
              <a:t>Eo</a:t>
            </a: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 = 17.226keV (K =0.411)</a:t>
            </a:r>
            <a:endParaRPr sz="1050" dirty="0"/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Intensity (spectral density)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First coherence mode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Fix a point</a:t>
            </a:r>
          </a:p>
          <a:p>
            <a:pPr>
              <a:defRPr/>
            </a:pPr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  <a:p>
            <a:pPr>
              <a:defRPr/>
            </a:pPr>
            <a:endParaRPr lang="en-US" sz="18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  <a:defRPr/>
            </a:pPr>
            <a:r>
              <a:rPr lang="en-US" sz="2400" dirty="0"/>
              <a:t>Singularities in the phase of the cross spectral density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876800" y="778726"/>
            <a:ext cx="2857500" cy="4234401"/>
          </a:xfrm>
          <a:prstGeom prst="rect">
            <a:avLst/>
          </a:prstGeom>
        </p:spPr>
      </p:pic>
      <p:pic>
        <p:nvPicPr>
          <p:cNvPr id="10242" name="Picture 2" descr="https://latex.codecogs.com/gif.latex?%5Cdpi%7B200%7D%20arg%5BW%28x%2Cy%2Cx_P%2Cy_P%29%5D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5429250" y="539410"/>
            <a:ext cx="1978819" cy="250031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 bwMode="auto">
          <a:xfrm>
            <a:off x="6619032" y="602492"/>
            <a:ext cx="1246968" cy="429811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050"/>
          </a:p>
        </p:txBody>
      </p:sp>
      <p:sp>
        <p:nvSpPr>
          <p:cNvPr id="9" name="TextBox 8"/>
          <p:cNvSpPr txBox="1"/>
          <p:nvPr/>
        </p:nvSpPr>
        <p:spPr bwMode="auto">
          <a:xfrm>
            <a:off x="27860" y="4526736"/>
            <a:ext cx="283603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D </a:t>
            </a:r>
            <a:r>
              <a:rPr lang="en-US" sz="1050" dirty="0" err="1">
                <a:solidFill>
                  <a:schemeClr val="tx1"/>
                </a:solidFill>
                <a:latin typeface="Calibri"/>
                <a:cs typeface="Calibri"/>
              </a:rPr>
              <a:t>Paganin</a:t>
            </a: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, M Sanchez del Rio, Phys Rev A (2019)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Calibri"/>
                <a:cs typeface="Calibri"/>
              </a:rPr>
              <a:t>http://dx.doi.org/10.1103/PhysRevA.100.043813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7175" y="86518"/>
            <a:ext cx="8954100" cy="492412"/>
          </a:xfrm>
        </p:spPr>
        <p:txBody>
          <a:bodyPr/>
          <a:lstStyle/>
          <a:p>
            <a:pPr>
              <a:buNone/>
              <a:defRPr/>
            </a:pPr>
            <a:r>
              <a:rPr lang="en-US" sz="2000" dirty="0"/>
              <a:t>Propagated BEAM:  DIFFERENT TYPES OF SINGULARITIES APPEAR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781300" y="515105"/>
            <a:ext cx="3200400" cy="43072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1143000" y="129459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Domain walls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1143001" y="2797360"/>
            <a:ext cx="1250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Coherence 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vortices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a,b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, g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6094373" y="399414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Halo of CSD speckle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161048" y="2834631"/>
            <a:ext cx="220067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Vortex-antivortex </a:t>
            </a:r>
            <a:r>
              <a:rPr lang="en-US" sz="1050" dirty="0" err="1">
                <a:solidFill>
                  <a:schemeClr val="tx1"/>
                </a:solidFill>
                <a:latin typeface="Calibri"/>
                <a:cs typeface="Calibri"/>
              </a:rPr>
              <a:t>hi,jk</a:t>
            </a:r>
            <a:endParaRPr lang="en-US" sz="10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2" name="Picture 2" descr="https://latex.codecogs.com/gif.latex?%5Cdpi%7B200%7D%20arg%5BW%28x%2Cy%2Cx_P%2Cy_P%29%5D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022182" y="685970"/>
            <a:ext cx="1978819" cy="25003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 bwMode="auto">
          <a:xfrm>
            <a:off x="67175" y="4522056"/>
            <a:ext cx="2836033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D </a:t>
            </a:r>
            <a:r>
              <a:rPr lang="en-US" sz="1050" dirty="0" err="1">
                <a:solidFill>
                  <a:schemeClr val="tx1"/>
                </a:solidFill>
                <a:latin typeface="Calibri"/>
                <a:cs typeface="Calibri"/>
              </a:rPr>
              <a:t>Paganin</a:t>
            </a: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, M Sanchez del Rio, Phys Rev A (2019)</a:t>
            </a:r>
            <a:endParaRPr sz="105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Calibri"/>
                <a:cs typeface="Calibri"/>
              </a:rPr>
              <a:t>http://dx.doi.org/10.1103/PhysRevA.100.043813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34E8C8-6D9B-4F07-8BFB-31333E472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100" y="2658533"/>
            <a:ext cx="8520600" cy="1376942"/>
          </a:xfrm>
        </p:spPr>
        <p:txBody>
          <a:bodyPr/>
          <a:lstStyle/>
          <a:p>
            <a:r>
              <a:rPr lang="en-US" dirty="0"/>
              <a:t>OASYS Workspaces for exercises and examples: </a:t>
            </a:r>
            <a:r>
              <a:rPr lang="en-US" dirty="0">
                <a:hlinkClick r:id="rId2"/>
              </a:rPr>
              <a:t>https://drive.google.com/drive/folders/1tRkhSphrNybnI_-rflk7bG2dUEJ9CVuZ?usp=drive_link</a:t>
            </a:r>
            <a:endParaRPr lang="en-US" dirty="0"/>
          </a:p>
          <a:p>
            <a:pPr marL="11430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022F2C-358D-4616-9B2A-57BB0EA16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/>
              <a:t>Thank you!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CF2F-C861-4C93-A483-2F3C524B9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317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022F2C-358D-4616-9B2A-57BB0EA16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Extra slides</a:t>
            </a: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CF2F-C861-4C93-A483-2F3C524B9B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5710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Propagators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400300"/>
            <a:ext cx="3211499" cy="1854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50" y="571500"/>
            <a:ext cx="3209925" cy="1703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8751" y="1085850"/>
            <a:ext cx="65915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2"/>
                </a:solidFill>
                <a:latin typeface="Calibri"/>
                <a:cs typeface="Calibri"/>
              </a:rPr>
              <a:t>1D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51" y="2971800"/>
            <a:ext cx="65915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tx2"/>
                </a:solidFill>
                <a:latin typeface="Calibri"/>
                <a:cs typeface="Calibri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7850" y="431706"/>
            <a:ext cx="21755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Fresnel</a:t>
            </a:r>
          </a:p>
          <a:p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Fresnel (convolution)</a:t>
            </a:r>
          </a:p>
          <a:p>
            <a:r>
              <a:rPr lang="en-US" sz="1800" b="1" dirty="0">
                <a:solidFill>
                  <a:srgbClr val="0000FF"/>
                </a:solidFill>
                <a:latin typeface="Calibri"/>
                <a:cs typeface="Calibri"/>
              </a:rPr>
              <a:t>Integral </a:t>
            </a:r>
          </a:p>
          <a:p>
            <a:r>
              <a:rPr lang="en-US" sz="1800" b="1" dirty="0">
                <a:solidFill>
                  <a:srgbClr val="FF0000"/>
                </a:solidFill>
                <a:latin typeface="Calibri"/>
                <a:cs typeface="Calibri"/>
              </a:rPr>
              <a:t>Fresnel Zoom</a:t>
            </a:r>
          </a:p>
          <a:p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Fresnel Zoom Scaled</a:t>
            </a:r>
          </a:p>
        </p:txBody>
      </p:sp>
    </p:spTree>
    <p:extLst>
      <p:ext uri="{BB962C8B-B14F-4D97-AF65-F5344CB8AC3E}">
        <p14:creationId xmlns:p14="http://schemas.microsoft.com/office/powerpoint/2010/main" val="368261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5" y="55741"/>
            <a:ext cx="8954100" cy="5539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Zoom Propagator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fld id="{8E8EECC0-62E2-794C-BFF4-3606EC20E16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57250"/>
            <a:ext cx="5844731" cy="12001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3050" y="2800351"/>
            <a:ext cx="5939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G. </a:t>
            </a:r>
            <a:r>
              <a:rPr lang="en-US" sz="1800" dirty="0" err="1">
                <a:solidFill>
                  <a:schemeClr val="tx1"/>
                </a:solidFill>
                <a:latin typeface="Calibri"/>
                <a:cs typeface="Calibri"/>
              </a:rPr>
              <a:t>Pirro</a:t>
            </a:r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, Master Thesis (2017)</a:t>
            </a:r>
          </a:p>
          <a:p>
            <a:r>
              <a:rPr lang="en-US" sz="12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https://</a:t>
            </a:r>
            <a:r>
              <a:rPr lang="en-US" sz="12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github.com</a:t>
            </a:r>
            <a:r>
              <a:rPr lang="en-US" sz="12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/</a:t>
            </a:r>
            <a:r>
              <a:rPr lang="en-US" sz="12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oasys</a:t>
            </a:r>
            <a:r>
              <a:rPr lang="en-US" sz="1200" dirty="0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-kit/documents/blob/master/</a:t>
            </a:r>
            <a:r>
              <a:rPr lang="en-US" sz="1200" dirty="0" err="1">
                <a:solidFill>
                  <a:schemeClr val="tx2"/>
                </a:solidFill>
                <a:latin typeface="Calibri"/>
                <a:cs typeface="Calibri"/>
                <a:hlinkClick r:id="rId3"/>
              </a:rPr>
              <a:t>zoom_propagator_pirro_thesis.pdf</a:t>
            </a:r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0" y="2114550"/>
            <a:ext cx="56292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64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70"/>
          <p:cNvSpPr>
            <a:spLocks noGrp="1"/>
          </p:cNvSpPr>
          <p:nvPr>
            <p:ph type="sldNum" idx="12"/>
          </p:nvPr>
        </p:nvSpPr>
        <p:spPr>
          <a:noFill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A641227-D1EE-0445-86E5-895EE78A4B2D}" type="slidenum">
              <a:rPr lang="en-US" sz="600">
                <a:solidFill>
                  <a:srgbClr val="132577"/>
                </a:solidFill>
              </a:rPr>
              <a:pPr eaLnBrk="1" hangingPunct="1"/>
              <a:t>37</a:t>
            </a:fld>
            <a:endParaRPr lang="en-US" sz="600">
              <a:solidFill>
                <a:srgbClr val="132577"/>
              </a:solidFill>
            </a:endParaRPr>
          </a:p>
        </p:txBody>
      </p:sp>
      <p:sp>
        <p:nvSpPr>
          <p:cNvPr id="269" name="Shape 26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1800" b="0" cap="none">
                <a:solidFill>
                  <a:srgbClr val="000000"/>
                </a:solidFill>
              </a:defRPr>
            </a:pPr>
            <a:r>
              <a:rPr lang="en-US" dirty="0">
                <a:ea typeface="Arial"/>
                <a:sym typeface="Arial"/>
              </a:rPr>
              <a:t>SIMPLE CASE: 1D Gaussian SHELL-MODEL</a:t>
            </a:r>
            <a:endParaRPr dirty="0">
              <a:ea typeface="Arial"/>
              <a:sym typeface="Arial"/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682729" y="1656160"/>
            <a:ext cx="3114675" cy="27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spAutoFit/>
          </a:bodyPr>
          <a:lstStyle/>
          <a:p>
            <a:r>
              <a:rPr lang="en-US" sz="1350"/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77541" y="486966"/>
            <a:ext cx="5204222" cy="21698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wrap="square" lIns="34289" tIns="34289" rIns="34289" bIns="34289" spcCol="38100">
            <a:spAutoFit/>
          </a:bodyPr>
          <a:lstStyle/>
          <a:p>
            <a:pPr latinLnBrk="1" hangingPunct="0">
              <a:defRPr/>
            </a:pPr>
            <a:endParaRPr lang="en-US" sz="1350" dirty="0"/>
          </a:p>
          <a:p>
            <a:pPr latinLnBrk="1" hangingPunct="0">
              <a:defRPr/>
            </a:pPr>
            <a:endParaRPr lang="en-US" sz="1350" dirty="0"/>
          </a:p>
          <a:p>
            <a:pPr latinLnBrk="1" hangingPunct="0">
              <a:defRPr/>
            </a:pPr>
            <a:r>
              <a:rPr lang="en-US" sz="1350" dirty="0"/>
              <a:t>Both </a:t>
            </a:r>
            <a:r>
              <a:rPr lang="en-US" sz="1350" dirty="0">
                <a:solidFill>
                  <a:srgbClr val="0000FF"/>
                </a:solidFill>
              </a:rPr>
              <a:t>intensity (Spectral Density) </a:t>
            </a:r>
            <a:r>
              <a:rPr lang="en-US" sz="1350" dirty="0"/>
              <a:t>and </a:t>
            </a:r>
            <a:r>
              <a:rPr lang="en-US" sz="1350" dirty="0">
                <a:solidFill>
                  <a:srgbClr val="FF0000"/>
                </a:solidFill>
              </a:rPr>
              <a:t>correlation (Spectral Degree </a:t>
            </a:r>
            <a:br>
              <a:rPr lang="en-US" sz="1350" dirty="0">
                <a:solidFill>
                  <a:srgbClr val="FF0000"/>
                </a:solidFill>
              </a:rPr>
            </a:br>
            <a:r>
              <a:rPr lang="en-US" sz="1350" dirty="0">
                <a:solidFill>
                  <a:srgbClr val="FF0000"/>
                </a:solidFill>
              </a:rPr>
              <a:t>of Coherence)</a:t>
            </a:r>
            <a:r>
              <a:rPr lang="en-US" sz="1350" dirty="0"/>
              <a:t> are Gaussians </a:t>
            </a:r>
          </a:p>
          <a:p>
            <a:pPr latinLnBrk="1" hangingPunct="0">
              <a:defRPr/>
            </a:pPr>
            <a:endParaRPr lang="en-US" sz="1350" dirty="0"/>
          </a:p>
          <a:p>
            <a:pPr latinLnBrk="1" hangingPunct="0">
              <a:defRPr/>
            </a:pPr>
            <a:r>
              <a:rPr lang="en-US" sz="2100" dirty="0" err="1">
                <a:solidFill>
                  <a:srgbClr val="3366FF"/>
                </a:solidFill>
                <a:latin typeface="Symbol" charset="2"/>
                <a:cs typeface="Symbol" charset="2"/>
              </a:rPr>
              <a:t>s</a:t>
            </a:r>
            <a:r>
              <a:rPr lang="en-US" sz="2100" i="1" baseline="-25000" dirty="0" err="1">
                <a:solidFill>
                  <a:srgbClr val="3366FF"/>
                </a:solidFill>
              </a:rPr>
              <a:t>I</a:t>
            </a:r>
            <a:r>
              <a:rPr lang="en-US" sz="2100" dirty="0">
                <a:solidFill>
                  <a:sysClr val="windowText" lastClr="000000"/>
                </a:solidFill>
              </a:rPr>
              <a:t>&gt;&gt;</a:t>
            </a:r>
            <a:r>
              <a:rPr lang="en-US" sz="2100" dirty="0" err="1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en-US" sz="2100" i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100" dirty="0">
                <a:solidFill>
                  <a:sysClr val="windowText" lastClr="000000"/>
                </a:solidFill>
              </a:rPr>
              <a:t> </a:t>
            </a:r>
            <a:r>
              <a:rPr lang="en-US" sz="1350" dirty="0">
                <a:solidFill>
                  <a:sysClr val="windowText" lastClr="000000"/>
                </a:solidFill>
              </a:rPr>
              <a:t>the source is mostly incoherent (quasi homogeneous) </a:t>
            </a:r>
          </a:p>
          <a:p>
            <a:pPr latinLnBrk="1" hangingPunct="0">
              <a:defRPr/>
            </a:pPr>
            <a:r>
              <a:rPr lang="en-US" sz="2100" dirty="0" err="1">
                <a:solidFill>
                  <a:srgbClr val="3366FF"/>
                </a:solidFill>
                <a:latin typeface="Symbol" charset="2"/>
                <a:cs typeface="Symbol" charset="2"/>
              </a:rPr>
              <a:t>s</a:t>
            </a:r>
            <a:r>
              <a:rPr lang="en-US" sz="2100" i="1" baseline="-25000" dirty="0" err="1">
                <a:solidFill>
                  <a:srgbClr val="3366FF"/>
                </a:solidFill>
              </a:rPr>
              <a:t>I</a:t>
            </a:r>
            <a:r>
              <a:rPr lang="en-US" sz="2100" dirty="0">
                <a:solidFill>
                  <a:sysClr val="windowText" lastClr="000000"/>
                </a:solidFill>
              </a:rPr>
              <a:t>&lt;&lt;</a:t>
            </a:r>
            <a:r>
              <a:rPr lang="en-US" sz="2100" dirty="0" err="1">
                <a:solidFill>
                  <a:srgbClr val="FF0000"/>
                </a:solidFill>
                <a:latin typeface="Symbol" charset="2"/>
                <a:cs typeface="Symbol" charset="2"/>
              </a:rPr>
              <a:t>s</a:t>
            </a:r>
            <a:r>
              <a:rPr lang="en-US" sz="2100" i="1" baseline="-25000" dirty="0" err="1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US" sz="2100" dirty="0">
                <a:solidFill>
                  <a:sysClr val="windowText" lastClr="000000"/>
                </a:solidFill>
              </a:rPr>
              <a:t> </a:t>
            </a:r>
            <a:r>
              <a:rPr lang="en-US" sz="1350" dirty="0">
                <a:solidFill>
                  <a:sysClr val="windowText" lastClr="000000"/>
                </a:solidFill>
              </a:rPr>
              <a:t>is mostly coherent</a:t>
            </a:r>
            <a:endParaRPr lang="en-GB" sz="1350" dirty="0">
              <a:solidFill>
                <a:sysClr val="windowText" lastClr="000000"/>
              </a:solidFill>
            </a:endParaRPr>
          </a:p>
          <a:p>
            <a:pPr latinLnBrk="1" hangingPunct="0">
              <a:defRPr/>
            </a:pPr>
            <a:endParaRPr lang="en-US" sz="1350" dirty="0"/>
          </a:p>
          <a:p>
            <a:pPr latinLnBrk="1" hangingPunct="0">
              <a:defRPr/>
            </a:pPr>
            <a:endParaRPr lang="en-GB" sz="1350" dirty="0"/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6744892" y="707232"/>
            <a:ext cx="1078706" cy="479822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100" b="1" i="1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</a:rPr>
                <a:t>I</a:t>
              </a:r>
              <a:endParaRPr lang="en-US" sz="1350" b="1" i="1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2054" name="Group 36"/>
          <p:cNvGrpSpPr>
            <a:grpSpLocks/>
          </p:cNvGrpSpPr>
          <p:nvPr/>
        </p:nvGrpSpPr>
        <p:grpSpPr bwMode="auto">
          <a:xfrm>
            <a:off x="6744891" y="1426369"/>
            <a:ext cx="970359" cy="513160"/>
            <a:chOff x="4191000" y="2667000"/>
            <a:chExt cx="5334000" cy="2362200"/>
          </a:xfrm>
        </p:grpSpPr>
        <p:sp>
          <p:nvSpPr>
            <p:cNvPr id="3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9" name="Isosceles Triangle 3"/>
            <p:cNvSpPr/>
            <p:nvPr/>
          </p:nvSpPr>
          <p:spPr>
            <a:xfrm>
              <a:off x="6704199" y="2667000"/>
              <a:ext cx="91627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b="1" i="1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</a:rPr>
                <a:t>I</a:t>
              </a:r>
            </a:p>
          </p:txBody>
        </p:sp>
      </p:grp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6913960" y="2137976"/>
            <a:ext cx="742950" cy="673089"/>
            <a:chOff x="8002955" y="1722894"/>
            <a:chExt cx="990600" cy="898256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209104"/>
              <a:ext cx="381000" cy="3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GB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722894"/>
              <a:ext cx="381000" cy="369660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GB" sz="1350"/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266825" y="2870597"/>
            <a:ext cx="3083719" cy="2313384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537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3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In 2D (H x V)</a:t>
              </a:r>
            </a:p>
            <a:p>
              <a:pPr>
                <a:defRPr/>
              </a:pPr>
              <a:r>
                <a:rPr lang="en-US" sz="13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2D </a:t>
              </a:r>
              <a:r>
                <a:rPr lang="en-US" sz="13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Hermite</a:t>
              </a:r>
              <a:r>
                <a:rPr lang="en-US" sz="13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-Gaussian or</a:t>
              </a:r>
            </a:p>
            <a:p>
              <a:pPr>
                <a:defRPr/>
              </a:pPr>
              <a:r>
                <a:rPr lang="en-US" sz="135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TEM</a:t>
              </a:r>
              <a:r>
                <a:rPr lang="en-US" sz="1350" i="1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nm</a:t>
              </a:r>
              <a:r>
                <a:rPr lang="en-US" sz="1350" i="1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 </a:t>
              </a:r>
              <a:r>
                <a:rPr lang="en-US" sz="135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modes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1166813" y="2215754"/>
            <a:ext cx="6766322" cy="2796778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9205" cy="1705808"/>
              <a:chOff x="76200" y="4473605"/>
              <a:chExt cx="8049205" cy="1705808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400109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350" b="1" dirty="0">
                    <a:solidFill>
                      <a:sysClr val="windowText" lastClr="000000"/>
                    </a:solidFill>
                  </a:rPr>
                  <a:t>Eigenvalues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77108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350" b="1" dirty="0" err="1">
                    <a:solidFill>
                      <a:sysClr val="windowText" lastClr="000000"/>
                    </a:solidFill>
                  </a:rPr>
                  <a:t>Eigenfunctions</a:t>
                </a:r>
                <a:endParaRPr lang="en-US" sz="1350" b="1" dirty="0">
                  <a:solidFill>
                    <a:sysClr val="windowText" lastClr="000000"/>
                  </a:solidFill>
                </a:endParaRPr>
              </a:p>
              <a:p>
                <a:pPr algn="ctr">
                  <a:defRPr/>
                </a:pPr>
                <a:r>
                  <a:rPr lang="en-US" sz="1350" b="1" dirty="0">
                    <a:solidFill>
                      <a:sysClr val="windowText" lastClr="000000"/>
                    </a:solidFill>
                  </a:rPr>
                  <a:t>(</a:t>
                </a:r>
                <a:r>
                  <a:rPr lang="en-US" sz="1350" b="1" dirty="0" err="1">
                    <a:solidFill>
                      <a:sysClr val="windowText" lastClr="000000"/>
                    </a:solidFill>
                  </a:rPr>
                  <a:t>Hermite</a:t>
                </a:r>
                <a:r>
                  <a:rPr lang="en-US" sz="1350" b="1" dirty="0">
                    <a:solidFill>
                      <a:sysClr val="windowText" lastClr="000000"/>
                    </a:solidFill>
                  </a:rPr>
                  <a:t>-Gaussian modes)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750"/>
                </a:spcBef>
              </a:pPr>
              <a:r>
                <a:rPr lang="en-US" sz="1350" b="1">
                  <a:solidFill>
                    <a:srgbClr val="FF0000"/>
                  </a:solidFill>
                </a:rPr>
                <a:t>Magic property: </a:t>
              </a:r>
              <a:r>
                <a:rPr lang="en-US" sz="1350" b="1">
                  <a:solidFill>
                    <a:srgbClr val="0098D4"/>
                  </a:solidFill>
                </a:rPr>
                <a:t>Propagation invariance</a:t>
              </a:r>
              <a:endParaRPr lang="en-US" sz="135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750"/>
                </a:spcBef>
              </a:pPr>
              <a:endParaRPr lang="en-US" sz="135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750"/>
                </a:spcBef>
              </a:pPr>
              <a:r>
                <a:rPr lang="en-US" sz="1350" b="1">
                  <a:solidFill>
                    <a:srgbClr val="0098D4"/>
                  </a:solidFill>
                </a:rPr>
                <a:t>In the </a:t>
              </a:r>
              <a:r>
                <a:rPr lang="en-US" sz="1350" b="1">
                  <a:solidFill>
                    <a:srgbClr val="FF0000"/>
                  </a:solidFill>
                </a:rPr>
                <a:t>first mode (Gaussian) </a:t>
              </a:r>
              <a:r>
                <a:rPr lang="en-US" sz="135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750"/>
                </a:spcBef>
              </a:pPr>
              <a:endParaRPr lang="en-US" sz="135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750"/>
                </a:spcBef>
              </a:pPr>
              <a:endParaRPr lang="en-GB" sz="135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98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206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1702594" y="570310"/>
            <a:ext cx="4737497" cy="416719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805965"/>
              <a:ext cx="1781000" cy="369298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4" y="833744"/>
              <a:ext cx="1950847" cy="36929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6821633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598" y="1253728"/>
            <a:ext cx="4401740" cy="330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Slide Number Placeholder 19"/>
          <p:cNvSpPr>
            <a:spLocks noGrp="1"/>
          </p:cNvSpPr>
          <p:nvPr>
            <p:ph type="sldNum" idx="12"/>
          </p:nvPr>
        </p:nvSpPr>
        <p:spPr>
          <a:noFill/>
        </p:spPr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73A6607-D8E2-CC41-9CC5-5D9256DC125F}" type="slidenum">
              <a:rPr lang="en-US" sz="600">
                <a:solidFill>
                  <a:srgbClr val="132577"/>
                </a:solidFill>
              </a:rPr>
              <a:pPr eaLnBrk="1" hangingPunct="1"/>
              <a:t>38</a:t>
            </a:fld>
            <a:endParaRPr lang="en-US" sz="600">
              <a:solidFill>
                <a:srgbClr val="1325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</a:rPr>
              <a:t>The spectrum of coherent modes</a:t>
            </a: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534966" y="2289573"/>
            <a:ext cx="14001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008000"/>
                </a:solidFill>
              </a:rPr>
              <a:t>Coherent: </a:t>
            </a:r>
            <a:r>
              <a:rPr lang="en-US" sz="135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350">
                <a:solidFill>
                  <a:srgbClr val="008000"/>
                </a:solidFill>
              </a:rPr>
              <a:t>&gt;&gt;</a:t>
            </a:r>
            <a:endParaRPr lang="en-GB" sz="1350">
              <a:solidFill>
                <a:srgbClr val="008000"/>
              </a:solidFill>
            </a:endParaRPr>
          </a:p>
          <a:p>
            <a:pPr eaLnBrk="1" hangingPunct="1"/>
            <a:endParaRPr lang="en-US" sz="135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4935141" y="3042047"/>
            <a:ext cx="971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35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145881" y="3351610"/>
            <a:ext cx="971550" cy="44172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507582" y="1745456"/>
            <a:ext cx="998935" cy="525066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983952" y="4627541"/>
            <a:ext cx="5876924" cy="292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sz="1350" dirty="0"/>
              <a:t>In general we cannot apply Gaussian Shell-model to synchrotron</a:t>
            </a:r>
            <a:endParaRPr lang="en-GB" sz="1350" dirty="0"/>
          </a:p>
        </p:txBody>
      </p:sp>
      <p:sp>
        <p:nvSpPr>
          <p:cNvPr id="24" name="TextBox 23"/>
          <p:cNvSpPr txBox="1"/>
          <p:nvPr/>
        </p:nvSpPr>
        <p:spPr>
          <a:xfrm>
            <a:off x="5868592" y="3042047"/>
            <a:ext cx="49768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4289" tIns="34289" rIns="34289" bIns="34289" spcCol="38100">
            <a:spAutoFit/>
          </a:bodyPr>
          <a:lstStyle/>
          <a:p>
            <a:pPr latinLnBrk="1" hangingPunct="0">
              <a:defRPr/>
            </a:pPr>
            <a:r>
              <a:rPr lang="en-US" sz="1350" dirty="0">
                <a:solidFill>
                  <a:srgbClr val="3366FF"/>
                </a:solidFill>
                <a:latin typeface="Symbol" panose="05050102010706020507" pitchFamily="18" charset="2"/>
              </a:rPr>
              <a:t>b</a:t>
            </a:r>
            <a:r>
              <a:rPr lang="en-US" sz="1350" dirty="0">
                <a:solidFill>
                  <a:srgbClr val="3366FF"/>
                </a:solidFill>
              </a:rPr>
              <a:t>&lt;&lt;</a:t>
            </a:r>
            <a:endParaRPr lang="en-GB" sz="1350" dirty="0">
              <a:solidFill>
                <a:srgbClr val="3366FF"/>
              </a:solidFill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7144941" y="1292633"/>
            <a:ext cx="742950" cy="673089"/>
            <a:chOff x="8002955" y="1722894"/>
            <a:chExt cx="990600" cy="898256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209104"/>
              <a:ext cx="381000" cy="3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GB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722894"/>
              <a:ext cx="381000" cy="369660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34289" tIns="34289" rIns="34289" bIns="34289" spcCol="38100" anchor="ctr">
              <a:spAutoFit/>
            </a:bodyPr>
            <a:lstStyle/>
            <a:p>
              <a:pPr latinLnBrk="1" hangingPunct="0">
                <a:defRPr/>
              </a:pPr>
              <a:endParaRPr lang="en-GB" sz="1350"/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923925"/>
            <a:ext cx="2657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1" y="467916"/>
            <a:ext cx="302180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1014412"/>
            <a:ext cx="1181100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314450" y="598885"/>
            <a:ext cx="2971800" cy="300082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50" b="1" dirty="0">
                <a:solidFill>
                  <a:sysClr val="windowText" lastClr="000000"/>
                </a:solidFill>
              </a:rPr>
              <a:t>Eigenvalues</a:t>
            </a: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1196579" y="1762126"/>
            <a:ext cx="1674019" cy="803672"/>
            <a:chOff x="71518" y="2349657"/>
            <a:chExt cx="2231672" cy="107148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" y="253432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3038" cy="3693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34289" tIns="34289" rIns="34289" bIns="34289" spcCol="38100">
              <a:spAutoFit/>
            </a:bodyPr>
            <a:lstStyle/>
            <a:p>
              <a:pPr latinLnBrk="1" hangingPunct="0">
                <a:defRPr/>
              </a:pPr>
              <a:r>
                <a:rPr lang="en-US" sz="1350" dirty="0"/>
                <a:t>Mode occupation:</a:t>
              </a:r>
            </a:p>
          </p:txBody>
        </p:sp>
      </p:grpSp>
      <p:grpSp>
        <p:nvGrpSpPr>
          <p:cNvPr id="15376" name="Group 4"/>
          <p:cNvGrpSpPr>
            <a:grpSpLocks/>
          </p:cNvGrpSpPr>
          <p:nvPr/>
        </p:nvGrpSpPr>
        <p:grpSpPr bwMode="auto">
          <a:xfrm>
            <a:off x="1348979" y="2631281"/>
            <a:ext cx="1444624" cy="785813"/>
            <a:chOff x="275246" y="3508308"/>
            <a:chExt cx="1926096" cy="1047837"/>
          </a:xfrm>
        </p:grpSpPr>
        <p:pic>
          <p:nvPicPr>
            <p:cNvPr id="15377" name="Picture 2" descr="https://latex.codecogs.com/gif.latex?%5CLARGE%20CF%3D%20%5Cfrac%7B%5Clambda_0%20%7D%7B%5Csum%20%5Clambda_n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46" y="3860820"/>
              <a:ext cx="15335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75246" y="3508308"/>
              <a:ext cx="1926096" cy="3693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34289" tIns="34289" rIns="34289" bIns="34289" spcCol="38100">
              <a:spAutoFit/>
            </a:bodyPr>
            <a:lstStyle/>
            <a:p>
              <a:pPr latinLnBrk="1" hangingPunct="0">
                <a:defRPr/>
              </a:pPr>
              <a:r>
                <a:rPr lang="en-US" sz="1350" dirty="0"/>
                <a:t>Coherent fraction: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792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dirty="0"/>
              <a:t>Coherence – Longitudinal and transversal</a:t>
            </a:r>
            <a:endParaRPr lang="en-GB" sz="216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2CE804-E645-4A7D-BF0D-59B413A6B2F0}"/>
              </a:ext>
            </a:extLst>
          </p:cNvPr>
          <p:cNvSpPr/>
          <p:nvPr/>
        </p:nvSpPr>
        <p:spPr>
          <a:xfrm>
            <a:off x="2686050" y="2286000"/>
            <a:ext cx="2171700" cy="28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4B2F0D2-6BA5-4DDC-8A4F-D592CB12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0383" y="931134"/>
            <a:ext cx="2057400" cy="187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7AFB9-6C90-4626-817C-6FA8648D1B91}"/>
              </a:ext>
            </a:extLst>
          </p:cNvPr>
          <p:cNvSpPr txBox="1"/>
          <p:nvPr/>
        </p:nvSpPr>
        <p:spPr>
          <a:xfrm>
            <a:off x="1007605" y="821956"/>
            <a:ext cx="4342082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60" dirty="0">
              <a:solidFill>
                <a:srgbClr val="002692"/>
              </a:solidFill>
            </a:endParaRPr>
          </a:p>
          <a:p>
            <a:r>
              <a:rPr lang="en-US" sz="1260" dirty="0">
                <a:solidFill>
                  <a:srgbClr val="002692"/>
                </a:solidFill>
              </a:rPr>
              <a:t>Longitudinal or Temporal Coherence: depends on the monochromaticity of the source (describes the correlation or predictable relationship between waves observed at different moments in time) 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endParaRPr lang="en-US" sz="1260" dirty="0">
              <a:solidFill>
                <a:srgbClr val="002692"/>
              </a:solidFill>
            </a:endParaRPr>
          </a:p>
          <a:p>
            <a:endParaRPr lang="en-US" sz="1260" dirty="0">
              <a:solidFill>
                <a:srgbClr val="002692"/>
              </a:solidFill>
            </a:endParaRPr>
          </a:p>
          <a:p>
            <a:r>
              <a:rPr lang="en-US" sz="1260" dirty="0">
                <a:solidFill>
                  <a:srgbClr val="002692"/>
                </a:solidFill>
              </a:rPr>
              <a:t>Transversal Coherence: Depends on the source geometry (correlation between waves at different points in space)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r>
              <a:rPr lang="en-US" sz="1260" dirty="0">
                <a:solidFill>
                  <a:srgbClr val="002692"/>
                </a:solidFill>
              </a:rPr>
              <a:t> 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endParaRPr lang="en-US" sz="1260" dirty="0">
              <a:solidFill>
                <a:srgbClr val="00269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B57A7E-995B-45DC-9E17-083EB0F85C7B}"/>
              </a:ext>
            </a:extLst>
          </p:cNvPr>
          <p:cNvGrpSpPr/>
          <p:nvPr/>
        </p:nvGrpSpPr>
        <p:grpSpPr>
          <a:xfrm>
            <a:off x="5349686" y="3037280"/>
            <a:ext cx="2627833" cy="1371600"/>
            <a:chOff x="4211960" y="1034676"/>
            <a:chExt cx="2919814" cy="1524000"/>
          </a:xfrm>
        </p:grpSpPr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7EFBDC0E-B8C8-4817-8D26-8FB22D903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11960" y="1034676"/>
              <a:ext cx="2919814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95AD430-F4D3-4B1E-BC40-D1CDAD61264E}"/>
                </a:ext>
              </a:extLst>
            </p:cNvPr>
            <p:cNvSpPr/>
            <p:nvPr/>
          </p:nvSpPr>
          <p:spPr>
            <a:xfrm>
              <a:off x="4536625" y="1504643"/>
              <a:ext cx="216024" cy="2351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B6E1CF-38F7-4349-A761-1CDCE7EFB73E}"/>
                </a:ext>
              </a:extLst>
            </p:cNvPr>
            <p:cNvSpPr/>
            <p:nvPr/>
          </p:nvSpPr>
          <p:spPr>
            <a:xfrm>
              <a:off x="4523845" y="2169224"/>
              <a:ext cx="216024" cy="2351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60"/>
            </a:p>
          </p:txBody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B14B2495-2396-4264-BA4D-14F93AE0FDB9}"/>
              </a:ext>
            </a:extLst>
          </p:cNvPr>
          <p:cNvSpPr txBox="1"/>
          <p:nvPr/>
        </p:nvSpPr>
        <p:spPr>
          <a:xfrm>
            <a:off x="748375" y="596432"/>
            <a:ext cx="74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800" b="1" dirty="0" err="1">
                <a:solidFill>
                  <a:srgbClr val="FF0000"/>
                </a:solidFill>
              </a:rPr>
              <a:t>We</a:t>
            </a:r>
            <a:r>
              <a:rPr lang="fr-FR" sz="1800" b="1" dirty="0">
                <a:solidFill>
                  <a:srgbClr val="FF0000"/>
                </a:solidFill>
              </a:rPr>
              <a:t> </a:t>
            </a:r>
            <a:r>
              <a:rPr lang="fr-FR" sz="1800" b="1" dirty="0" err="1">
                <a:solidFill>
                  <a:srgbClr val="FF0000"/>
                </a:solidFill>
              </a:rPr>
              <a:t>need</a:t>
            </a:r>
            <a:r>
              <a:rPr lang="fr-FR" sz="1800" b="1" dirty="0">
                <a:solidFill>
                  <a:srgbClr val="FF0000"/>
                </a:solidFill>
              </a:rPr>
              <a:t> </a:t>
            </a:r>
            <a:r>
              <a:rPr lang="fr-FR" sz="1800" b="1" dirty="0" err="1">
                <a:solidFill>
                  <a:srgbClr val="FF0000"/>
                </a:solidFill>
              </a:rPr>
              <a:t>at</a:t>
            </a:r>
            <a:r>
              <a:rPr lang="fr-FR" sz="1800" b="1" dirty="0">
                <a:solidFill>
                  <a:srgbClr val="FF0000"/>
                </a:solidFill>
              </a:rPr>
              <a:t> least </a:t>
            </a:r>
            <a:r>
              <a:rPr lang="en-US" sz="1800" b="1" dirty="0">
                <a:solidFill>
                  <a:srgbClr val="FF0000"/>
                </a:solidFill>
              </a:rPr>
              <a:t> TWO waves for defining coherence parameters</a:t>
            </a:r>
          </a:p>
        </p:txBody>
      </p:sp>
    </p:spTree>
    <p:extLst>
      <p:ext uri="{BB962C8B-B14F-4D97-AF65-F5344CB8AC3E}">
        <p14:creationId xmlns:p14="http://schemas.microsoft.com/office/powerpoint/2010/main" val="81559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2B25C8-7293-467A-9AA9-8C650F3830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5316A3-CB48-4E35-A31B-6B8F61E0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770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3" name="image15.png"/>
          <p:cNvPicPr/>
          <p:nvPr/>
        </p:nvPicPr>
        <p:blipFill>
          <a:blip r:embed="rId2"/>
          <a:stretch/>
        </p:blipFill>
        <p:spPr bwMode="auto">
          <a:xfrm>
            <a:off x="1209445" y="1287494"/>
            <a:ext cx="4654983" cy="240545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>
            <a:spLocks noGrp="1"/>
          </p:cNvSpPr>
          <p:nvPr>
            <p:ph type="sldNum" idx="12"/>
          </p:nvPr>
        </p:nvSpPr>
        <p:spPr bwMode="auto"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5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From theory to software: ALL ABOUT LIGHT</a:t>
            </a:r>
          </a:p>
        </p:txBody>
      </p:sp>
      <p:pic>
        <p:nvPicPr>
          <p:cNvPr id="106" name="image16.png"/>
          <p:cNvPicPr/>
          <p:nvPr/>
        </p:nvPicPr>
        <p:blipFill>
          <a:blip r:embed="rId3"/>
          <a:stretch/>
        </p:blipFill>
        <p:spPr bwMode="auto">
          <a:xfrm>
            <a:off x="1198583" y="1148611"/>
            <a:ext cx="1530649" cy="10905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image17.png" descr="\begin{align}&#10;\frac{\partial^2 \mathbf{E}}{\partial t^2} - c_0^2 \cdot \nabla^2 \mathbf{E} &amp;= 0\\&#10;\frac{\partial^2 \mathbf{B}}{\partial t^2} - c_0^2 \cdot \nabla^2 \mathbf{B} &amp;= 0&#10;\end{align}"/>
          <p:cNvPicPr/>
          <p:nvPr/>
        </p:nvPicPr>
        <p:blipFill>
          <a:blip r:embed="rId4"/>
          <a:stretch/>
        </p:blipFill>
        <p:spPr bwMode="auto">
          <a:xfrm>
            <a:off x="2661373" y="3011832"/>
            <a:ext cx="1076810" cy="60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image18.png" descr=" (\nabla^2 + k^2)\mathbf{E} = 0,\, \mathbf{B} = -\frac{i}{k} \nabla \times \mathbf{E},"/>
          <p:cNvPicPr/>
          <p:nvPr/>
        </p:nvPicPr>
        <p:blipFill>
          <a:blip r:embed="rId5"/>
          <a:stretch/>
        </p:blipFill>
        <p:spPr bwMode="auto">
          <a:xfrm>
            <a:off x="3536937" y="1996170"/>
            <a:ext cx="1641911" cy="243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image14.pdf"/>
          <p:cNvPicPr/>
          <p:nvPr/>
        </p:nvPicPr>
        <p:blipFill>
          <a:blip r:embed="rId6"/>
          <a:stretch/>
        </p:blipFill>
        <p:spPr bwMode="auto">
          <a:xfrm>
            <a:off x="4374719" y="3448643"/>
            <a:ext cx="1468896" cy="143912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/>
          <p:cNvSpPr txBox="1"/>
          <p:nvPr/>
        </p:nvSpPr>
        <p:spPr bwMode="auto">
          <a:xfrm>
            <a:off x="4888870" y="127949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 err="1">
                <a:solidFill>
                  <a:srgbClr val="FF0000"/>
                </a:solidFill>
                <a:latin typeface="Calibri"/>
                <a:cs typeface="Calibri"/>
              </a:rPr>
              <a:t>Wavefront</a:t>
            </a:r>
            <a:endParaRPr lang="en-US"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5194270" y="264346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Rays</a:t>
            </a:r>
            <a:endParaRPr sz="105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575954" y="1287494"/>
            <a:ext cx="2294105" cy="8037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70C0"/>
                </a:solidFill>
              </a:rPr>
              <a:t>FULLY COHERENT:</a:t>
            </a:r>
          </a:p>
          <a:p>
            <a:pPr algn="ctr">
              <a:defRPr/>
            </a:pPr>
            <a:r>
              <a:rPr lang="en-US" sz="1050" dirty="0">
                <a:solidFill>
                  <a:srgbClr val="0070C0"/>
                </a:solidFill>
              </a:rPr>
              <a:t>A WAVEFRONT IS ALWAYS COHERENT</a:t>
            </a:r>
          </a:p>
          <a:p>
            <a:pPr algn="ctr">
              <a:defRPr/>
            </a:pP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567715" y="2828132"/>
            <a:ext cx="2294105" cy="751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dirty="0">
                <a:solidFill>
                  <a:srgbClr val="0070C0"/>
                </a:solidFill>
              </a:rPr>
              <a:t>FULLY INCOHERENT:</a:t>
            </a:r>
          </a:p>
          <a:p>
            <a:pPr algn="ctr">
              <a:defRPr/>
            </a:pPr>
            <a:r>
              <a:rPr lang="en-US" sz="1050" dirty="0">
                <a:solidFill>
                  <a:srgbClr val="0070C0"/>
                </a:solidFill>
              </a:rPr>
              <a:t>A RAY IS A PLANE WAVEFRONT </a:t>
            </a:r>
          </a:p>
          <a:p>
            <a:pPr algn="ctr">
              <a:defRPr/>
            </a:pPr>
            <a:r>
              <a:rPr lang="en-US" sz="1050" dirty="0">
                <a:solidFill>
                  <a:srgbClr val="0070C0"/>
                </a:solidFill>
              </a:rPr>
              <a:t>THE RAYS DO NOT INTERFERE </a:t>
            </a:r>
            <a:endParaRPr lang="en-GB" sz="105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10" y="63224"/>
            <a:ext cx="9039600" cy="582600"/>
          </a:xfrm>
        </p:spPr>
        <p:txBody>
          <a:bodyPr/>
          <a:lstStyle/>
          <a:p>
            <a:r>
              <a:rPr lang="en-US" sz="2160" dirty="0"/>
              <a:t>Coherence – Basic concepts</a:t>
            </a:r>
            <a:endParaRPr lang="en-GB" sz="216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1137218" y="3174266"/>
            <a:ext cx="7128793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>
                <a:solidFill>
                  <a:srgbClr val="002692"/>
                </a:solidFill>
              </a:rPr>
              <a:t>Coherence: is the ability of a beam to be diffracted by objects (e.g. slits) producing a “diffraction pattern” 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r>
              <a:rPr lang="en-US" sz="1260" dirty="0">
                <a:solidFill>
                  <a:srgbClr val="002692"/>
                </a:solidFill>
              </a:rPr>
              <a:t>Diffraction pattern results from the interference of propagated electric fields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r>
              <a:rPr lang="en-US" sz="1260" dirty="0">
                <a:solidFill>
                  <a:srgbClr val="002692"/>
                </a:solidFill>
              </a:rPr>
              <a:t> </a:t>
            </a:r>
          </a:p>
          <a:p>
            <a:endParaRPr lang="en-US" sz="1260" dirty="0">
              <a:solidFill>
                <a:srgbClr val="002692"/>
              </a:solidFill>
            </a:endParaRPr>
          </a:p>
          <a:p>
            <a:endParaRPr lang="en-US" sz="1260" dirty="0">
              <a:solidFill>
                <a:srgbClr val="002692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B8B7C-A75B-44CF-8B8F-460A280BD98A}"/>
              </a:ext>
            </a:extLst>
          </p:cNvPr>
          <p:cNvSpPr/>
          <p:nvPr/>
        </p:nvSpPr>
        <p:spPr>
          <a:xfrm>
            <a:off x="780639" y="1089220"/>
            <a:ext cx="2624525" cy="4423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9F7C49-E1E7-4E1A-A23B-B3AE95795518}"/>
              </a:ext>
            </a:extLst>
          </p:cNvPr>
          <p:cNvSpPr/>
          <p:nvPr/>
        </p:nvSpPr>
        <p:spPr>
          <a:xfrm>
            <a:off x="3340663" y="886763"/>
            <a:ext cx="129614" cy="8424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6D7A85-12B2-41B9-B3DD-DA76CCE398AE}"/>
              </a:ext>
            </a:extLst>
          </p:cNvPr>
          <p:cNvSpPr/>
          <p:nvPr/>
        </p:nvSpPr>
        <p:spPr>
          <a:xfrm>
            <a:off x="3340664" y="1242099"/>
            <a:ext cx="4730921" cy="983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6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523B40-537F-47F8-8111-CFFFD599CAC5}"/>
              </a:ext>
            </a:extLst>
          </p:cNvPr>
          <p:cNvCxnSpPr/>
          <p:nvPr/>
        </p:nvCxnSpPr>
        <p:spPr>
          <a:xfrm>
            <a:off x="4750604" y="837606"/>
            <a:ext cx="0" cy="907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C40BBC-5351-4AB5-8630-B6F60936BC6B}"/>
              </a:ext>
            </a:extLst>
          </p:cNvPr>
          <p:cNvCxnSpPr/>
          <p:nvPr/>
        </p:nvCxnSpPr>
        <p:spPr>
          <a:xfrm>
            <a:off x="7164288" y="788449"/>
            <a:ext cx="0" cy="907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046DA68-7076-4D94-BB01-2655EC690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901" y="1777800"/>
            <a:ext cx="1645048" cy="12660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AA2986-AEB3-4C56-82EA-ED2CD875D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99" y="1781232"/>
            <a:ext cx="1764646" cy="13205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A99FC5-F713-4489-8D02-B0B250F8B228}"/>
              </a:ext>
            </a:extLst>
          </p:cNvPr>
          <p:cNvSpPr txBox="1"/>
          <p:nvPr/>
        </p:nvSpPr>
        <p:spPr>
          <a:xfrm>
            <a:off x="4683531" y="1493293"/>
            <a:ext cx="73530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1 m</a:t>
            </a:r>
            <a:endParaRPr lang="en-GB" sz="126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1CD59E-C5B4-4DCB-BFDB-A87397B1B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193" y="1751219"/>
            <a:ext cx="1799789" cy="13505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B83919-3242-46F9-BBFD-B175C0B88790}"/>
              </a:ext>
            </a:extLst>
          </p:cNvPr>
          <p:cNvSpPr txBox="1"/>
          <p:nvPr/>
        </p:nvSpPr>
        <p:spPr>
          <a:xfrm>
            <a:off x="7214222" y="1497667"/>
            <a:ext cx="73530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0" dirty="0"/>
              <a:t>15 m</a:t>
            </a:r>
            <a:endParaRPr lang="en-GB" sz="126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6FE0BB-85E7-4433-8A25-773B548CF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96845"/>
            <a:ext cx="623246" cy="47966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D59099-3BB7-42D8-9022-021142D8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45" y="596845"/>
            <a:ext cx="623246" cy="479666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0E89F2-39B8-4119-9004-85D049274914}"/>
              </a:ext>
            </a:extLst>
          </p:cNvPr>
          <p:cNvCxnSpPr/>
          <p:nvPr/>
        </p:nvCxnSpPr>
        <p:spPr>
          <a:xfrm>
            <a:off x="6256987" y="886763"/>
            <a:ext cx="388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6B7BAE-11D6-450C-B1BC-DE0FAB967F2C}"/>
              </a:ext>
            </a:extLst>
          </p:cNvPr>
          <p:cNvCxnSpPr>
            <a:cxnSpLocks/>
          </p:cNvCxnSpPr>
          <p:nvPr/>
        </p:nvCxnSpPr>
        <p:spPr>
          <a:xfrm flipH="1">
            <a:off x="5268839" y="886763"/>
            <a:ext cx="340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21AF41-A048-4267-B88C-412E1C0044C6}"/>
              </a:ext>
            </a:extLst>
          </p:cNvPr>
          <p:cNvSpPr txBox="1"/>
          <p:nvPr/>
        </p:nvSpPr>
        <p:spPr>
          <a:xfrm>
            <a:off x="5418837" y="579293"/>
            <a:ext cx="100059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dirty="0"/>
              <a:t>Ray tracing</a:t>
            </a:r>
            <a:endParaRPr lang="en-GB" sz="126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CD09E3-D160-4AF0-BCDE-243652EFBFC2}"/>
              </a:ext>
            </a:extLst>
          </p:cNvPr>
          <p:cNvCxnSpPr>
            <a:cxnSpLocks/>
          </p:cNvCxnSpPr>
          <p:nvPr/>
        </p:nvCxnSpPr>
        <p:spPr>
          <a:xfrm>
            <a:off x="489146" y="1145992"/>
            <a:ext cx="291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71FE4DD-7C14-4E98-9E7E-5AA97414588C}"/>
              </a:ext>
            </a:extLst>
          </p:cNvPr>
          <p:cNvCxnSpPr>
            <a:cxnSpLocks/>
          </p:cNvCxnSpPr>
          <p:nvPr/>
        </p:nvCxnSpPr>
        <p:spPr>
          <a:xfrm>
            <a:off x="482479" y="1493293"/>
            <a:ext cx="291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88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825725A9-102F-4B9E-AE48-25DC3CD10B71}"/>
              </a:ext>
            </a:extLst>
          </p:cNvPr>
          <p:cNvGrpSpPr/>
          <p:nvPr/>
        </p:nvGrpSpPr>
        <p:grpSpPr>
          <a:xfrm>
            <a:off x="5281914" y="2571750"/>
            <a:ext cx="2199112" cy="1145109"/>
            <a:chOff x="1537693" y="920473"/>
            <a:chExt cx="2199112" cy="1145109"/>
          </a:xfrm>
        </p:grpSpPr>
        <p:sp>
          <p:nvSpPr>
            <p:cNvPr id="4" name="Oval 3"/>
            <p:cNvSpPr/>
            <p:nvPr/>
          </p:nvSpPr>
          <p:spPr bwMode="auto">
            <a:xfrm>
              <a:off x="1537693" y="1197192"/>
              <a:ext cx="1422797" cy="548059"/>
            </a:xfrm>
            <a:prstGeom prst="ellipse">
              <a:avLst/>
            </a:prstGeom>
            <a:solidFill>
              <a:srgbClr val="FFFF00">
                <a:alpha val="4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grpSp>
          <p:nvGrpSpPr>
            <p:cNvPr id="5" name="Group 4"/>
            <p:cNvGrpSpPr/>
            <p:nvPr/>
          </p:nvGrpSpPr>
          <p:grpSpPr bwMode="auto">
            <a:xfrm rot="3248056">
              <a:off x="2377166" y="949395"/>
              <a:ext cx="1025691" cy="1145108"/>
              <a:chOff x="5107522" y="491296"/>
              <a:chExt cx="1367588" cy="1526811"/>
            </a:xfrm>
          </p:grpSpPr>
          <p:sp>
            <p:nvSpPr>
              <p:cNvPr id="6" name="Oval 5"/>
              <p:cNvSpPr/>
              <p:nvPr/>
            </p:nvSpPr>
            <p:spPr bwMode="auto">
              <a:xfrm>
                <a:off x="5107522" y="1619447"/>
                <a:ext cx="195370" cy="195395"/>
              </a:xfrm>
              <a:prstGeom prst="ellipse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7" name="Arc 6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8" name="Arc 7"/>
              <p:cNvSpPr/>
              <p:nvPr/>
            </p:nvSpPr>
            <p:spPr bwMode="auto">
              <a:xfrm>
                <a:off x="5245967" y="655966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9" name="Arc 8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FF66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  <p:grpSp>
          <p:nvGrpSpPr>
            <p:cNvPr id="10" name="Group 9"/>
            <p:cNvGrpSpPr/>
            <p:nvPr/>
          </p:nvGrpSpPr>
          <p:grpSpPr bwMode="auto">
            <a:xfrm rot="1513439">
              <a:off x="2433684" y="920473"/>
              <a:ext cx="1025691" cy="1145109"/>
              <a:chOff x="5107522" y="491296"/>
              <a:chExt cx="1367588" cy="1526812"/>
            </a:xfrm>
          </p:grpSpPr>
          <p:sp>
            <p:nvSpPr>
              <p:cNvPr id="11" name="Oval 10"/>
              <p:cNvSpPr/>
              <p:nvPr/>
            </p:nvSpPr>
            <p:spPr bwMode="auto">
              <a:xfrm>
                <a:off x="5107522" y="1619447"/>
                <a:ext cx="195370" cy="195395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2" name="Arc 11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3" name="Arc 12"/>
              <p:cNvSpPr/>
              <p:nvPr/>
            </p:nvSpPr>
            <p:spPr bwMode="auto">
              <a:xfrm>
                <a:off x="5245967" y="655967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4" name="Arc 13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  <p:grpSp>
          <p:nvGrpSpPr>
            <p:cNvPr id="15" name="Group 14"/>
            <p:cNvGrpSpPr/>
            <p:nvPr/>
          </p:nvGrpSpPr>
          <p:grpSpPr bwMode="auto">
            <a:xfrm rot="3248056">
              <a:off x="2651405" y="942822"/>
              <a:ext cx="1025691" cy="1145108"/>
              <a:chOff x="5107522" y="491296"/>
              <a:chExt cx="1367588" cy="1526811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5107522" y="1619447"/>
                <a:ext cx="195370" cy="195395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7" name="Arc 16"/>
              <p:cNvSpPr/>
              <p:nvPr/>
            </p:nvSpPr>
            <p:spPr bwMode="auto">
              <a:xfrm>
                <a:off x="5107522" y="491296"/>
                <a:ext cx="1367588" cy="1473795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8" name="Arc 17"/>
              <p:cNvSpPr/>
              <p:nvPr/>
            </p:nvSpPr>
            <p:spPr bwMode="auto">
              <a:xfrm>
                <a:off x="5245967" y="655966"/>
                <a:ext cx="1103548" cy="1362141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  <p:sp>
            <p:nvSpPr>
              <p:cNvPr id="19" name="Arc 18"/>
              <p:cNvSpPr/>
              <p:nvPr/>
            </p:nvSpPr>
            <p:spPr bwMode="auto">
              <a:xfrm>
                <a:off x="5245967" y="808367"/>
                <a:ext cx="951148" cy="1067924"/>
              </a:xfrm>
              <a:prstGeom prst="arc">
                <a:avLst>
                  <a:gd name="adj1" fmla="val 16200000"/>
                  <a:gd name="adj2" fmla="val 0"/>
                </a:avLst>
              </a:prstGeom>
              <a:ln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1050"/>
              </a:p>
            </p:txBody>
          </p:sp>
        </p:grpSp>
      </p:grpSp>
      <p:grpSp>
        <p:nvGrpSpPr>
          <p:cNvPr id="26" name="Group 25"/>
          <p:cNvGrpSpPr/>
          <p:nvPr/>
        </p:nvGrpSpPr>
        <p:grpSpPr bwMode="auto">
          <a:xfrm rot="3038845">
            <a:off x="5460993" y="707918"/>
            <a:ext cx="1366302" cy="1610817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 bwMode="auto">
            <a:xfrm>
              <a:off x="5219398" y="167813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8" name="Arc 27"/>
            <p:cNvSpPr/>
            <p:nvPr/>
          </p:nvSpPr>
          <p:spPr bwMode="auto">
            <a:xfrm>
              <a:off x="5107522" y="491296"/>
              <a:ext cx="1367588" cy="1473795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29" name="Arc 28"/>
            <p:cNvSpPr/>
            <p:nvPr/>
          </p:nvSpPr>
          <p:spPr bwMode="auto">
            <a:xfrm>
              <a:off x="5245967" y="655966"/>
              <a:ext cx="1103548" cy="1362141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  <p:sp>
          <p:nvSpPr>
            <p:cNvPr id="30" name="Arc 29"/>
            <p:cNvSpPr/>
            <p:nvPr/>
          </p:nvSpPr>
          <p:spPr bwMode="auto">
            <a:xfrm>
              <a:off x="5245967" y="808367"/>
              <a:ext cx="951148" cy="1067924"/>
            </a:xfrm>
            <a:prstGeom prst="arc">
              <a:avLst>
                <a:gd name="adj1" fmla="val 16200000"/>
                <a:gd name="adj2" fmla="val 0"/>
              </a:avLst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050"/>
            </a:p>
          </p:txBody>
        </p:sp>
      </p:grpSp>
      <p:sp>
        <p:nvSpPr>
          <p:cNvPr id="65" name="Title 1"/>
          <p:cNvSpPr txBox="1"/>
          <p:nvPr/>
        </p:nvSpPr>
        <p:spPr bwMode="auto">
          <a:xfrm>
            <a:off x="274635" y="113595"/>
            <a:ext cx="8365067" cy="857250"/>
          </a:xfrm>
          <a:prstGeom prst="rect">
            <a:avLst/>
          </a:prstGeom>
        </p:spPr>
        <p:txBody>
          <a:bodyPr vert="horz" lIns="68580" tIns="34290" rIns="68580" bIns="34290" rtlCol="0" anchor="t" anchorCtr="0">
            <a:no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 b="1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>
              <a:defRPr/>
            </a:pPr>
            <a:r>
              <a:rPr lang="en-US" sz="2700" dirty="0"/>
              <a:t>The electron emittance implies partial coherence </a:t>
            </a:r>
            <a:endParaRPr lang="en-US" sz="1500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287528" y="1232922"/>
            <a:ext cx="4770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/>
              <a:buChar char="•"/>
              <a:defRPr/>
            </a:pPr>
            <a:r>
              <a:rPr lang="en-US" dirty="0"/>
              <a:t>1 electron =&gt; Trajectory =&gt; </a:t>
            </a:r>
            <a:r>
              <a:rPr lang="en-US" dirty="0" err="1"/>
              <a:t>Wavefront</a:t>
            </a:r>
            <a:r>
              <a:rPr lang="en-US" dirty="0"/>
              <a:t> </a:t>
            </a:r>
          </a:p>
          <a:p>
            <a:pPr marL="214313" indent="-214313">
              <a:buFont typeface="Arial"/>
              <a:buChar char="•"/>
              <a:defRPr/>
            </a:pPr>
            <a:r>
              <a:rPr lang="en-US" dirty="0"/>
              <a:t>Many identical electrons [filament beam] =&gt; </a:t>
            </a:r>
            <a:r>
              <a:rPr lang="en-US" dirty="0" err="1"/>
              <a:t>Wavefront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14313" indent="-214313">
              <a:buFont typeface="Arial"/>
              <a:buChar char="•"/>
              <a:defRPr/>
            </a:pPr>
            <a:r>
              <a:rPr lang="en-US" dirty="0"/>
              <a:t>Many non-identical electrons: multiple </a:t>
            </a:r>
            <a:r>
              <a:rPr lang="en-US" dirty="0" err="1"/>
              <a:t>wavefronts</a:t>
            </a:r>
            <a:endParaRPr lang="en-US" dirty="0"/>
          </a:p>
          <a:p>
            <a:pPr marL="214313" indent="-214313">
              <a:buFont typeface="Arial"/>
              <a:buChar char="•"/>
              <a:defRPr/>
            </a:pPr>
            <a:endParaRPr lang="en-US" sz="1050" dirty="0"/>
          </a:p>
          <a:p>
            <a:pPr marL="214313" indent="-214313">
              <a:buFont typeface="Arial"/>
              <a:buChar char="•"/>
              <a:defRPr/>
            </a:pPr>
            <a:endParaRPr lang="en-US" sz="1050" dirty="0"/>
          </a:p>
          <a:p>
            <a:pPr marL="214313" indent="-214313">
              <a:buFont typeface="Arial"/>
              <a:buChar char="•"/>
              <a:defRPr/>
            </a:pPr>
            <a:endParaRPr lang="en-US" sz="1050" dirty="0"/>
          </a:p>
          <a:p>
            <a:pPr>
              <a:defRPr/>
            </a:pP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4</a:t>
            </a:r>
            <a:r>
              <a:rPr lang="en-US" sz="3000" baseline="30000" dirty="0"/>
              <a:t>th</a:t>
            </a:r>
            <a:r>
              <a:rPr lang="en-US" sz="3000" dirty="0"/>
              <a:t> generation synchrotron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742950"/>
            <a:ext cx="4557713" cy="13144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X-FEL</a:t>
            </a:r>
          </a:p>
          <a:p>
            <a:pPr lvl="1"/>
            <a:r>
              <a:rPr lang="en-US" sz="1500" dirty="0"/>
              <a:t>Bunch length ~ wavelength emitted so emission from different electrons add coherently – transversal (spatial) and longitudinal (time) coherence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855" y="2494252"/>
            <a:ext cx="2497812" cy="15041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99" y="723108"/>
            <a:ext cx="2040467" cy="163360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6260" y="2197320"/>
            <a:ext cx="4558460" cy="212046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Storage Ring</a:t>
            </a:r>
          </a:p>
          <a:p>
            <a:pPr lvl="1"/>
            <a:r>
              <a:rPr lang="en-US" sz="1500" dirty="0"/>
              <a:t>Bunch length &gt;&gt; wavelength so emission from electrons add incoherently.</a:t>
            </a:r>
          </a:p>
          <a:p>
            <a:pPr lvl="1"/>
            <a:r>
              <a:rPr lang="en-US" sz="1500" dirty="0"/>
              <a:t>Reduce the emittance from 3</a:t>
            </a:r>
            <a:r>
              <a:rPr lang="en-US" sz="1500" baseline="30000" dirty="0"/>
              <a:t>rd</a:t>
            </a:r>
            <a:r>
              <a:rPr lang="en-US" sz="1500" dirty="0"/>
              <a:t> generation with the aim of becoming “diffraction limit” sources, i.e., natural emission &lt;&lt; electron size. DLSR? Better ultra low emittance SR</a:t>
            </a:r>
          </a:p>
        </p:txBody>
      </p:sp>
    </p:spTree>
    <p:extLst>
      <p:ext uri="{BB962C8B-B14F-4D97-AF65-F5344CB8AC3E}">
        <p14:creationId xmlns:p14="http://schemas.microsoft.com/office/powerpoint/2010/main" val="38216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sldNum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600" b="1">
                <a:solidFill>
                  <a:srgbClr val="132577"/>
                </a:solidFill>
              </a:rPr>
              <a:t>9</a:t>
            </a:fld>
            <a:endParaRPr sz="600" b="1">
              <a:solidFill>
                <a:srgbClr val="132577"/>
              </a:solidFill>
            </a:endParaRPr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200" b="1" cap="all">
                <a:solidFill>
                  <a:srgbClr val="FFFFFF"/>
                </a:solidFill>
              </a:rPr>
              <a:t>ESRF and EBS LATTICES</a:t>
            </a:r>
          </a:p>
        </p:txBody>
      </p:sp>
      <p:pic>
        <p:nvPicPr>
          <p:cNvPr id="77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7635" y="704427"/>
            <a:ext cx="3402379" cy="2538813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1671412" y="3277081"/>
            <a:ext cx="912427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High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37.59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2.95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415.0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3.43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10.3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79" name="Shape 79"/>
          <p:cNvSpPr/>
          <p:nvPr/>
        </p:nvSpPr>
        <p:spPr>
          <a:xfrm>
            <a:off x="3570937" y="3269717"/>
            <a:ext cx="978151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Low Beta: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0.35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3.0 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dirty="0">
                <a:solidFill>
                  <a:srgbClr val="FF0000"/>
                </a:solidFill>
              </a:rPr>
              <a:t> = 50.4 </a:t>
            </a:r>
            <a:r>
              <a:rPr lang="en-US" sz="1050" dirty="0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FF0000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3.44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FF0000"/>
                </a:solidFill>
              </a:rPr>
              <a:t>x</a:t>
            </a:r>
            <a:r>
              <a:rPr sz="1050" baseline="-25000" dirty="0">
                <a:solidFill>
                  <a:srgbClr val="FF0000"/>
                </a:solidFill>
              </a:rPr>
              <a:t>’</a:t>
            </a:r>
            <a:r>
              <a:rPr sz="1050" dirty="0">
                <a:solidFill>
                  <a:srgbClr val="FF0000"/>
                </a:solidFill>
              </a:rPr>
              <a:t>= 107.2 </a:t>
            </a:r>
            <a:r>
              <a:rPr lang="en-US" sz="1050" dirty="0" err="1">
                <a:solidFill>
                  <a:srgbClr val="FF0000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FF0000"/>
                </a:solidFill>
              </a:rPr>
              <a:t>rad</a:t>
            </a:r>
            <a:endParaRPr sz="1050" dirty="0">
              <a:solidFill>
                <a:srgbClr val="FF0000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=1.16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sp>
        <p:nvSpPr>
          <p:cNvPr id="80" name="Shape 80"/>
          <p:cNvSpPr/>
          <p:nvPr/>
        </p:nvSpPr>
        <p:spPr>
          <a:xfrm>
            <a:off x="5708038" y="3287621"/>
            <a:ext cx="902809" cy="1223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050" dirty="0"/>
              <a:t>EBS (S28D):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 err="1"/>
              <a:t>x</a:t>
            </a:r>
            <a:r>
              <a:rPr sz="1050" dirty="0"/>
              <a:t> = 6.90 m</a:t>
            </a:r>
          </a:p>
          <a:p>
            <a:pPr lvl="0"/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sz="1050" baseline="-25000" dirty="0"/>
              <a:t>y</a:t>
            </a:r>
            <a:r>
              <a:rPr sz="1050" dirty="0"/>
              <a:t> = 2.64 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dirty="0">
                <a:solidFill>
                  <a:srgbClr val="51A026"/>
                </a:solidFill>
              </a:rPr>
              <a:t> = 30.2 </a:t>
            </a:r>
            <a:r>
              <a:rPr lang="en-US" sz="1050" dirty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>
                <a:solidFill>
                  <a:srgbClr val="51A026"/>
                </a:solidFill>
              </a:rPr>
              <a:t>m</a:t>
            </a: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y</a:t>
            </a:r>
            <a:r>
              <a:rPr sz="1050" dirty="0"/>
              <a:t> = 3.64 </a:t>
            </a:r>
            <a:r>
              <a:rPr lang="en-US" sz="1050" dirty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/>
              <a:t>m</a:t>
            </a:r>
          </a:p>
          <a:p>
            <a:pPr lvl="0"/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>
                <a:solidFill>
                  <a:srgbClr val="51A026"/>
                </a:solidFill>
              </a:rPr>
              <a:t>x</a:t>
            </a:r>
            <a:r>
              <a:rPr sz="1050" baseline="-25000" dirty="0">
                <a:solidFill>
                  <a:srgbClr val="51A026"/>
                </a:solidFill>
              </a:rPr>
              <a:t>’</a:t>
            </a:r>
            <a:r>
              <a:rPr sz="1050" dirty="0">
                <a:solidFill>
                  <a:srgbClr val="51A026"/>
                </a:solidFill>
              </a:rPr>
              <a:t>= 4.37 </a:t>
            </a:r>
            <a:r>
              <a:rPr lang="en-US" sz="1050" dirty="0" err="1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>
                <a:solidFill>
                  <a:srgbClr val="51A026"/>
                </a:solidFill>
              </a:rPr>
              <a:t>rad</a:t>
            </a:r>
            <a:endParaRPr sz="1050" dirty="0">
              <a:solidFill>
                <a:srgbClr val="51A026"/>
              </a:solidFill>
            </a:endParaRPr>
          </a:p>
          <a:p>
            <a:pPr lvl="0"/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sz="1050" baseline="-25000" dirty="0" err="1"/>
              <a:t>z</a:t>
            </a:r>
            <a:r>
              <a:rPr sz="1050" baseline="-25000" dirty="0"/>
              <a:t>’</a:t>
            </a:r>
            <a:r>
              <a:rPr sz="1050" dirty="0"/>
              <a:t>=1.37 </a:t>
            </a:r>
            <a:r>
              <a:rPr lang="en-US" sz="1050" dirty="0" err="1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sz="1050" dirty="0" err="1"/>
              <a:t>rad</a:t>
            </a:r>
            <a:endParaRPr sz="1050" dirty="0"/>
          </a:p>
        </p:txBody>
      </p:sp>
      <p:pic>
        <p:nvPicPr>
          <p:cNvPr id="81" name="image5.g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47404" y="751523"/>
            <a:ext cx="3330976" cy="250655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hape 82"/>
          <p:cNvSpPr/>
          <p:nvPr/>
        </p:nvSpPr>
        <p:spPr>
          <a:xfrm rot="10800000">
            <a:off x="3026359" y="3057804"/>
            <a:ext cx="544579" cy="9736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3" name="Shape 83"/>
          <p:cNvSpPr/>
          <p:nvPr/>
        </p:nvSpPr>
        <p:spPr>
          <a:xfrm rot="10800000" flipH="1">
            <a:off x="1499963" y="1884668"/>
            <a:ext cx="268047" cy="21541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16" y="0"/>
                </a:moveTo>
                <a:lnTo>
                  <a:pt x="0" y="0"/>
                </a:lnTo>
                <a:lnTo>
                  <a:pt x="0" y="14619"/>
                </a:lnTo>
                <a:lnTo>
                  <a:pt x="21600" y="14619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4" name="Shape 84"/>
          <p:cNvSpPr/>
          <p:nvPr/>
        </p:nvSpPr>
        <p:spPr>
          <a:xfrm rot="10800000">
            <a:off x="4985459" y="2598754"/>
            <a:ext cx="722581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5" name="Shape 85"/>
          <p:cNvSpPr/>
          <p:nvPr/>
        </p:nvSpPr>
        <p:spPr>
          <a:xfrm flipV="1">
            <a:off x="6917746" y="2598754"/>
            <a:ext cx="831215" cy="1450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 sz="1050"/>
          </a:p>
        </p:txBody>
      </p:sp>
      <p:sp>
        <p:nvSpPr>
          <p:cNvPr id="86" name="Shape 86"/>
          <p:cNvSpPr/>
          <p:nvPr/>
        </p:nvSpPr>
        <p:spPr>
          <a:xfrm>
            <a:off x="1231117" y="544504"/>
            <a:ext cx="6097992" cy="253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/>
          <a:p>
            <a:pPr lvl="0"/>
            <a:r>
              <a:rPr sz="1050" dirty="0"/>
              <a:t>Horizontal emittance = 4000 pm                     Horizontal emittance = 1</a:t>
            </a:r>
            <a:r>
              <a:rPr lang="en-US" sz="1050" dirty="0"/>
              <a:t>3</a:t>
            </a:r>
            <a:r>
              <a:rPr sz="1050" dirty="0"/>
              <a:t>7 pm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895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ESRF Double Bend Achromat (ESRF-1) -&gt; Multi-bend achromat (EBS)</a:t>
            </a:r>
            <a:endParaRPr lang="en-US" sz="2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9490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2126</Words>
  <Application>Microsoft Office PowerPoint</Application>
  <PresentationFormat>On-screen Show (16:9)</PresentationFormat>
  <Paragraphs>389</Paragraphs>
  <Slides>39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ＭＳ Ｐゴシック</vt:lpstr>
      <vt:lpstr>Andalus</vt:lpstr>
      <vt:lpstr>Arial</vt:lpstr>
      <vt:lpstr>Arial Narrow</vt:lpstr>
      <vt:lpstr>Calibri</vt:lpstr>
      <vt:lpstr>Cambria Math</vt:lpstr>
      <vt:lpstr>Symbol</vt:lpstr>
      <vt:lpstr>Wingdings</vt:lpstr>
      <vt:lpstr>Simple Light</vt:lpstr>
      <vt:lpstr>oleObj</vt:lpstr>
      <vt:lpstr>Equation</vt:lpstr>
      <vt:lpstr>Introduction to WOFRY</vt:lpstr>
      <vt:lpstr>PowerPoint Presentation</vt:lpstr>
      <vt:lpstr>Transport of coherence in a Beamline</vt:lpstr>
      <vt:lpstr>Basics</vt:lpstr>
      <vt:lpstr>From theory to software: ALL ABOUT LIGHT</vt:lpstr>
      <vt:lpstr>Coherence – Basic concepts</vt:lpstr>
      <vt:lpstr>PowerPoint Presentation</vt:lpstr>
      <vt:lpstr>4th generation synchrotron sources</vt:lpstr>
      <vt:lpstr>ESRF and EBS LATTICES</vt:lpstr>
      <vt:lpstr>EBS – ESRF  U18 2m @ 8 keV L=2m observed at 30m</vt:lpstr>
      <vt:lpstr>ALS-U</vt:lpstr>
      <vt:lpstr>All we need is Cross Spectral Density</vt:lpstr>
      <vt:lpstr>Coherent Mode Decomposition</vt:lpstr>
      <vt:lpstr>COMSYL     (Coherent Modes for Synchrotron Light)</vt:lpstr>
      <vt:lpstr>Benefits of Coherent Mode Decomposition</vt:lpstr>
      <vt:lpstr>Important: A mode propagated is not longer a mode</vt:lpstr>
      <vt:lpstr>Everything is much simpler in 1D:</vt:lpstr>
      <vt:lpstr>WOFRY Wave Optics FRamwork in pYthon</vt:lpstr>
      <vt:lpstr>WOFRY</vt:lpstr>
      <vt:lpstr>Gallery of exercises &amp; examples (afternoon session)</vt:lpstr>
      <vt:lpstr>Diffraction by slits (full coherence)</vt:lpstr>
      <vt:lpstr>2D Oversimplified Beamline (APS-ISN)</vt:lpstr>
      <vt:lpstr>Example: Gain coherence by using a slit  ESRF U17 @ 15 keV</vt:lpstr>
      <vt:lpstr>1D model of ISN Beamline (25 keV)</vt:lpstr>
      <vt:lpstr>ALS-FLEXON: CORRECTION OF THERMAL DEFORMATION WITH ADAPTIVE OPTICS</vt:lpstr>
      <vt:lpstr>Gallery of results</vt:lpstr>
      <vt:lpstr>EBS vs ESRF1 : Coherence fraction with COMSYL</vt:lpstr>
      <vt:lpstr>COHERENCE FRACTION MODIFICATION BY SLITS</vt:lpstr>
      <vt:lpstr>ALS-U U38 source 806 eV (COMSYL CMD)</vt:lpstr>
      <vt:lpstr>Beam focus modifications by cropping partially coherent X-ray beams</vt:lpstr>
      <vt:lpstr>Singularities in the phase of the cross spectral density</vt:lpstr>
      <vt:lpstr>Propagated BEAM:  DIFFERENT TYPES OF SINGULARITIES APPEAR </vt:lpstr>
      <vt:lpstr>Thank you!</vt:lpstr>
      <vt:lpstr>Extra slides</vt:lpstr>
      <vt:lpstr>Propagators</vt:lpstr>
      <vt:lpstr>Zoom Propagator</vt:lpstr>
      <vt:lpstr>SIMPLE CASE: 1D Gaussian SHELL-MODEL</vt:lpstr>
      <vt:lpstr>The spectrum of coherent modes</vt:lpstr>
      <vt:lpstr>Coherence – Longitudinal and transversal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119</cp:revision>
  <dcterms:modified xsi:type="dcterms:W3CDTF">2023-05-26T19:47:35Z</dcterms:modified>
</cp:coreProperties>
</file>